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34"/>
  </p:notesMasterIdLst>
  <p:sldIdLst>
    <p:sldId id="497" r:id="rId3"/>
    <p:sldId id="512" r:id="rId4"/>
    <p:sldId id="511" r:id="rId5"/>
    <p:sldId id="473" r:id="rId6"/>
    <p:sldId id="510" r:id="rId7"/>
    <p:sldId id="494" r:id="rId8"/>
    <p:sldId id="487" r:id="rId9"/>
    <p:sldId id="420" r:id="rId10"/>
    <p:sldId id="454" r:id="rId11"/>
    <p:sldId id="490" r:id="rId12"/>
    <p:sldId id="349" r:id="rId13"/>
    <p:sldId id="311" r:id="rId14"/>
    <p:sldId id="414" r:id="rId15"/>
    <p:sldId id="447" r:id="rId16"/>
    <p:sldId id="446" r:id="rId17"/>
    <p:sldId id="488" r:id="rId18"/>
    <p:sldId id="462" r:id="rId19"/>
    <p:sldId id="415" r:id="rId20"/>
    <p:sldId id="460" r:id="rId21"/>
    <p:sldId id="468" r:id="rId22"/>
    <p:sldId id="337" r:id="rId23"/>
    <p:sldId id="441" r:id="rId24"/>
    <p:sldId id="413" r:id="rId25"/>
    <p:sldId id="343" r:id="rId26"/>
    <p:sldId id="409" r:id="rId27"/>
    <p:sldId id="509" r:id="rId28"/>
    <p:sldId id="374" r:id="rId29"/>
    <p:sldId id="351" r:id="rId30"/>
    <p:sldId id="345" r:id="rId31"/>
    <p:sldId id="377" r:id="rId32"/>
    <p:sldId id="495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D6D1"/>
    <a:srgbClr val="00F0EA"/>
    <a:srgbClr val="66FFFF"/>
    <a:srgbClr val="00FFFF"/>
    <a:srgbClr val="5DAEFF"/>
    <a:srgbClr val="47A3FF"/>
    <a:srgbClr val="3399FF"/>
    <a:srgbClr val="87BF61"/>
    <a:srgbClr val="71A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1CB52-37D8-4A2E-91F9-61B028A10E4B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7076-8BDA-4A4B-9593-595BD7D4286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44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/>
              <a:t>Ani on yksi monista vapaaehtoisista, jotka ovat mukana Mission Possiblen eri työmuodoissa.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Meillä on vakituisia palkattuja työntekijöitä yhteensä n. 100, vakituisia vapaahtoisia n. 250 ja lisäksi muita vapaaehtoisia avustajia.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Työmme kasvu perustuu juuri siihen, että työntekijät ovat paikallisia ja mukana on paljon vapaaehtoisia. 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Kuvassa Tanja, joka tekee lasten evankeliointityötä Ukrainan kylissä. 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E60317-033F-400B-BAF2-4FC6CDF726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17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 b="1"/>
              <a:t>Tässä kuvassa on osa Jekaterinburgin lapsista ja työntekijöistä, oikealla Andrei Ivanov.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Näistä keskuksista on tullut lapsille ja perheille todellinen koti.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 Meille on tullut tunnuslauseeksi ”HE ASUVAT MEIDÄN NÄYSSÄMME”.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DEE28-587D-4C3C-A0A3-6BD3EEF152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/>
              <a:t>20 vuodessa on tapahtunut paljon muutoksia Itä-Euroopassa.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 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Kun aloitimme, kaduilla ja putkitunneleissa ja kellareissa oli jopa alle 10-vuotiaita lapsia.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Nykyään poliisi korjaa lapset nopeasti kadulta pois – ja tuo heitä turvakoteihimme. – Meidän ei tarvitse enää itse partioida.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fi-FI" altLang="en-US" b="1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Ongelmat ovat tänä päivänä kotien seinien sisäpuolella – ja nämä ongelmat ovat mittavia: kurjuutta, väkivaltaa ja päihteitä.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 u="sng"/>
              <a:t>Huumeongelma on Venäjällä pahentunut</a:t>
            </a:r>
            <a:r>
              <a:rPr lang="fi-FI" altLang="en-US" b="1"/>
              <a:t>, huumeita saa helpommin, ja näemme sen työssämme.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 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 u="sng"/>
              <a:t>Perhetyömme kasvaa sen vuoksi koko ajan. </a:t>
            </a:r>
            <a:r>
              <a:rPr lang="fi-FI" altLang="en-US" b="1"/>
              <a:t> </a:t>
            </a:r>
            <a:r>
              <a:rPr lang="fi-FI" altLang="en-US"/>
              <a:t>Saamme suoraan viranomaisilta kurjimpien perheiden yhteystiedot – ja viemme heille apua ja evankeliumia.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Avun piirissä on satoja perheitä.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 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Lisäksi </a:t>
            </a:r>
            <a:r>
              <a:rPr lang="fi-FI" altLang="en-US" b="1" u="sng"/>
              <a:t>pidämme yhteyttä entisiin turvakotien asukkaisiin</a:t>
            </a:r>
            <a:r>
              <a:rPr lang="fi-FI" altLang="en-US" b="1"/>
              <a:t> ja heidän perheisiinsä. Pelkästään Pietarissa tällaisia perheitä on 50.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06ACAF-5EED-4B22-91B5-742D6BD967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2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93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3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83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59C59-A475-4454-B6D9-A1C8A4CE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5B65-E953-466E-B929-62BFB086127E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BB362-67D8-40C4-84C0-9D3A2091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208C8-EB70-4C7C-9BB3-630833DA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609DE-B541-4234-9859-07FE6DEA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AE0E-6894-43F7-A216-E5F9498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31C0-9D38-4D8E-A4AB-C2AA4A1997B1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FB807-0757-4D06-8F1D-1B6803CF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6FB0B-FB67-47B4-BD39-11E3328D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E60B5-4A65-4277-B4CC-EEB9DE2E0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911C5-13BF-4BB2-BC67-824BCF91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0B90-9411-4B83-AEB9-69507B89D83A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13FC5-9ABC-4019-9D75-CE2D145D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B8FAA-0C42-42A4-BDB8-3E6ECC87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91DF-F1C6-4959-A834-ECA31FC72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B329DB-0CE2-4125-96B3-9ECCF53D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EEB43-B918-4C4E-AF84-BF0FD1A946C7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811FD2-F043-48F7-A68C-E8B581E8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2037F1-2E51-4C07-9480-2A5B3BC8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A88F-5A1D-4EF7-842C-F92C28121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91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8551EC-13F5-4C16-BC2D-E719B3FB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E90C-0E56-4DA3-8406-41A52ED43F3B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6688D0-0CC4-4AA9-B03B-FB999D1C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0E166E-EB18-4E27-8FC5-6EF37E8C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ABD4B-25E5-4739-82FB-C6CE666E0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45EC42-88E6-4906-990D-B83B9332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B91C5-13B2-40AA-BC29-DF2CB3C0B251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EDF012-E2CE-403B-A189-E8F2C861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112248-446F-4BCB-B1D4-F19F92A6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76F1-D018-4C8C-8156-CB0E6A00A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7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E75318-6641-4617-A778-DF7A310C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FA01-2728-48B6-A2A6-69539BDC347B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81E8E3-7DEE-4E55-90DE-3B2D0996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230E9A-313E-4F65-BA43-19F97742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9DCE-62D2-4E34-A7A6-FD310020E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3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E90D13-D969-415B-96ED-5FDF188E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7F3F7-C78D-4ABC-A692-B8C94FEC076A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BEC7E6-0E3A-493C-81AE-B348031C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0D4EE-6A0B-4BC2-8FF0-9B292EC4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5BCB-B1C0-4733-990B-6C57A25CF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1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A04FC3-8525-4524-93BB-C6DF717D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3667-57C7-4451-A351-20959E15E065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3A7829-4B06-49BF-BD03-783DF7D9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91FD9F-4B02-485D-BF67-789E3711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B8664-251A-4A11-8589-5678FA202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7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195D5-F766-4562-8E63-FD57A905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8EF5-496F-4CA9-BC4B-71EB2AD3D880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CDA6-9924-4F5A-A1DB-2C1BEB36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45BEB-2170-4DE5-A4FD-5274D865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292D-04FA-484E-AC11-4A32D233C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39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D753C-6E6C-4794-B7BE-AEB4689C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A0F65-F136-4169-9D42-287594060158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51928-53E8-4C84-8672-CEDAFCD6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45B8-A031-4948-B4FA-C3736764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CC605-3A40-43CC-AEF5-4378DDF52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8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69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39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49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6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50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11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64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A3F7FC-EF15-4153-909B-39B35CE601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8920E81-248E-4623-B646-4C3616B06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DAF86-756D-405D-872E-3CEC61242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1B8D4D-C265-48C1-841A-02879DD7BC0F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F515-DA29-48B1-8D53-97B9058C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7A4FB-C906-455A-962E-1120D8626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1AAA49-4407-41B5-9479-212E367F5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rakennus, karhu, usea&#10;&#10;Kuvaus luotu automaattisesti">
            <a:extLst>
              <a:ext uri="{FF2B5EF4-FFF2-40B4-BE49-F238E27FC236}">
                <a16:creationId xmlns:a16="http://schemas.microsoft.com/office/drawing/2014/main" id="{3D5DF183-E56D-4A68-81F7-681232C9A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Vuokaaviosymboli: Liitin 1">
            <a:extLst>
              <a:ext uri="{FF2B5EF4-FFF2-40B4-BE49-F238E27FC236}">
                <a16:creationId xmlns:a16="http://schemas.microsoft.com/office/drawing/2014/main" id="{A81BECC5-AF7B-46AA-B963-59CC448EF788}"/>
              </a:ext>
            </a:extLst>
          </p:cNvPr>
          <p:cNvSpPr/>
          <p:nvPr/>
        </p:nvSpPr>
        <p:spPr>
          <a:xfrm>
            <a:off x="2261119" y="-429208"/>
            <a:ext cx="7669762" cy="7716415"/>
          </a:xfrm>
          <a:prstGeom prst="flowChartConnector">
            <a:avLst/>
          </a:prstGeom>
          <a:solidFill>
            <a:schemeClr val="bg1"/>
          </a:solidFill>
          <a:ln w="419100">
            <a:solidFill>
              <a:schemeClr val="bg1">
                <a:alpha val="7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3A42D88-5E09-41CF-9AD2-2B1C17D17511}"/>
              </a:ext>
            </a:extLst>
          </p:cNvPr>
          <p:cNvSpPr txBox="1">
            <a:spLocks/>
          </p:cNvSpPr>
          <p:nvPr/>
        </p:nvSpPr>
        <p:spPr>
          <a:xfrm>
            <a:off x="2490795" y="2572299"/>
            <a:ext cx="7210408" cy="23120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8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Mahdottomasta totta!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08E7A00-48E2-46DB-93E5-A6235B44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92" y="790386"/>
            <a:ext cx="3713415" cy="11832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8DB4360-A529-46B7-A833-560F9635F75A}"/>
              </a:ext>
            </a:extLst>
          </p:cNvPr>
          <p:cNvSpPr txBox="1"/>
          <p:nvPr/>
        </p:nvSpPr>
        <p:spPr>
          <a:xfrm>
            <a:off x="4827493" y="5737802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www.mp.org/fi</a:t>
            </a:r>
          </a:p>
        </p:txBody>
      </p:sp>
    </p:spTree>
    <p:extLst>
      <p:ext uri="{BB962C8B-B14F-4D97-AF65-F5344CB8AC3E}">
        <p14:creationId xmlns:p14="http://schemas.microsoft.com/office/powerpoint/2010/main" val="6403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B6C208F-C800-4220-9DEB-C5F92222B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008098C-AC09-4F2E-8F3A-BB1CC39AAA2E}"/>
              </a:ext>
            </a:extLst>
          </p:cNvPr>
          <p:cNvSpPr txBox="1"/>
          <p:nvPr/>
        </p:nvSpPr>
        <p:spPr>
          <a:xfrm>
            <a:off x="283692" y="217808"/>
            <a:ext cx="11603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/>
              <a:t>Bulgarian slummikylien toisenlainen todellisuus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8C0124C-62DB-4EF8-AC86-2A26540C4A9C}"/>
              </a:ext>
            </a:extLst>
          </p:cNvPr>
          <p:cNvSpPr txBox="1"/>
          <p:nvPr/>
        </p:nvSpPr>
        <p:spPr>
          <a:xfrm>
            <a:off x="586408" y="3866322"/>
            <a:ext cx="2524540" cy="23592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Kurjat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suin-olot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21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pöytä, ruoka, sisä, istuminen&#10;&#10;Kuvaus luotu automaattisesti">
            <a:extLst>
              <a:ext uri="{FF2B5EF4-FFF2-40B4-BE49-F238E27FC236}">
                <a16:creationId xmlns:a16="http://schemas.microsoft.com/office/drawing/2014/main" id="{5F80D462-77CB-42D9-8E6C-618F7E01E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826D5DB-35E0-4B95-BB5D-0216B75FCF84}"/>
              </a:ext>
            </a:extLst>
          </p:cNvPr>
          <p:cNvSpPr txBox="1"/>
          <p:nvPr/>
        </p:nvSpPr>
        <p:spPr>
          <a:xfrm>
            <a:off x="8905460" y="536714"/>
            <a:ext cx="2706741" cy="273326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Ravinnon</a:t>
            </a:r>
            <a:r>
              <a:rPr lang="en-US" sz="36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puute</a:t>
            </a:r>
            <a:r>
              <a:rPr lang="en-US" sz="36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6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heikkous</a:t>
            </a:r>
            <a:endParaRPr lang="en-US" sz="36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01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akennus, seinä, kivi, maa&#10;&#10;Kuvaus luotu, erittäin korkea luotettavuus">
            <a:extLst>
              <a:ext uri="{FF2B5EF4-FFF2-40B4-BE49-F238E27FC236}">
                <a16:creationId xmlns:a16="http://schemas.microsoft.com/office/drawing/2014/main" id="{68209CC0-41C2-4C05-A48D-180EC575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969A3E1-4EB0-4D5F-8A18-32ADA69D1ACE}"/>
              </a:ext>
            </a:extLst>
          </p:cNvPr>
          <p:cNvSpPr txBox="1"/>
          <p:nvPr/>
        </p:nvSpPr>
        <p:spPr>
          <a:xfrm>
            <a:off x="640079" y="640079"/>
            <a:ext cx="3017521" cy="2788921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Huono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hygienia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ja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terveyden-huollon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puute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0109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isä, istuminen, poika&#10;&#10;Kuvaus luotu automaattisesti">
            <a:extLst>
              <a:ext uri="{FF2B5EF4-FFF2-40B4-BE49-F238E27FC236}">
                <a16:creationId xmlns:a16="http://schemas.microsoft.com/office/drawing/2014/main" id="{0B658FBB-710D-4776-A44A-416A96AB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3AB7F7B-0613-4ACB-A882-8ACAB8DBDE7C}"/>
              </a:ext>
            </a:extLst>
          </p:cNvPr>
          <p:cNvSpPr txBox="1"/>
          <p:nvPr/>
        </p:nvSpPr>
        <p:spPr>
          <a:xfrm>
            <a:off x="655983" y="1084502"/>
            <a:ext cx="2902225" cy="2742064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Tietä-mättömyys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 </a:t>
            </a: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haitalliset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perinteet</a:t>
            </a:r>
            <a:endParaRPr lang="en-US" sz="3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4456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026CBE9-6D90-4D5F-8A39-9A4E42CD7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7EB9474-F055-49DD-ADF5-F61FF2FFB898}"/>
              </a:ext>
            </a:extLst>
          </p:cNvPr>
          <p:cNvSpPr txBox="1"/>
          <p:nvPr/>
        </p:nvSpPr>
        <p:spPr>
          <a:xfrm>
            <a:off x="8647611" y="3174274"/>
            <a:ext cx="3122023" cy="304364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Koulutuksen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puute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ja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työttömyys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46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henkilö, ulko, taivas, maa&#10;&#10;Kuvaus luotu, erittäin korkea luotettavuus">
            <a:extLst>
              <a:ext uri="{FF2B5EF4-FFF2-40B4-BE49-F238E27FC236}">
                <a16:creationId xmlns:a16="http://schemas.microsoft.com/office/drawing/2014/main" id="{E95698F0-C167-4B96-8AF7-10F1B1D7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4F8AA45-CB4C-4748-9C98-9828D2B04D3D}"/>
              </a:ext>
            </a:extLst>
          </p:cNvPr>
          <p:cNvSpPr txBox="1"/>
          <p:nvPr/>
        </p:nvSpPr>
        <p:spPr>
          <a:xfrm>
            <a:off x="156754" y="130628"/>
            <a:ext cx="3226526" cy="315468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Ihmiskaupan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ja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rikollisuuden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uhka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792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henkilö, rakennus, ruoho&#10;&#10;Kuvaus luotu automaattisesti">
            <a:extLst>
              <a:ext uri="{FF2B5EF4-FFF2-40B4-BE49-F238E27FC236}">
                <a16:creationId xmlns:a16="http://schemas.microsoft.com/office/drawing/2014/main" id="{E878D1A0-8BD7-4974-9853-6ADA8DA1B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650289E-4E76-429E-94BE-3CEF293DC89A}"/>
              </a:ext>
            </a:extLst>
          </p:cNvPr>
          <p:cNvSpPr txBox="1"/>
          <p:nvPr/>
        </p:nvSpPr>
        <p:spPr>
          <a:xfrm>
            <a:off x="339634" y="374904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Paljon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enemmän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kuin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vain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laatikollinen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vaatteita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79D281A-0C77-4952-8AFE-3147FD84B384}"/>
              </a:ext>
            </a:extLst>
          </p:cNvPr>
          <p:cNvSpPr txBox="1"/>
          <p:nvPr/>
        </p:nvSpPr>
        <p:spPr>
          <a:xfrm>
            <a:off x="20" y="588529"/>
            <a:ext cx="1219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Äitiyspakkausprojekti rakentaa parempaa tulevaisuutta</a:t>
            </a:r>
          </a:p>
        </p:txBody>
      </p:sp>
    </p:spTree>
    <p:extLst>
      <p:ext uri="{BB962C8B-B14F-4D97-AF65-F5344CB8AC3E}">
        <p14:creationId xmlns:p14="http://schemas.microsoft.com/office/powerpoint/2010/main" val="420683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A1BDC6A-901B-4B0F-AFAE-51BBCCB50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A2BDCE-D3C6-49D0-96F1-8521265DC674}"/>
              </a:ext>
            </a:extLst>
          </p:cNvPr>
          <p:cNvSpPr txBox="1"/>
          <p:nvPr/>
        </p:nvSpPr>
        <p:spPr>
          <a:xfrm>
            <a:off x="8856617" y="248194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Avaa ovet ja antaa välitöntä apua</a:t>
            </a:r>
          </a:p>
        </p:txBody>
      </p:sp>
    </p:spTree>
    <p:extLst>
      <p:ext uri="{BB962C8B-B14F-4D97-AF65-F5344CB8AC3E}">
        <p14:creationId xmlns:p14="http://schemas.microsoft.com/office/powerpoint/2010/main" val="13898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henkilö, sisä, ryhmä, istuminen&#10;&#10;Kuvaus luotu automaattisesti">
            <a:extLst>
              <a:ext uri="{FF2B5EF4-FFF2-40B4-BE49-F238E27FC236}">
                <a16:creationId xmlns:a16="http://schemas.microsoft.com/office/drawing/2014/main" id="{BBCEB50D-4329-415A-A424-BAEEA898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DA4148D-5761-4AC4-81A5-DA71BD37519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Opetusta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valistusta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tukea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neuvontaa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äideille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isä, sisäkatto, mies&#10;&#10;Kuvaus luotu, erittäin korkea luotettavuus">
            <a:extLst>
              <a:ext uri="{FF2B5EF4-FFF2-40B4-BE49-F238E27FC236}">
                <a16:creationId xmlns:a16="http://schemas.microsoft.com/office/drawing/2014/main" id="{A20AFBF0-A960-4E27-8130-7BBBC4D7DB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7DD27C3-3716-493A-9094-0D78385B4512}"/>
              </a:ext>
            </a:extLst>
          </p:cNvPr>
          <p:cNvSpPr txBox="1"/>
          <p:nvPr/>
        </p:nvSpPr>
        <p:spPr>
          <a:xfrm>
            <a:off x="695739" y="5317240"/>
            <a:ext cx="11496241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                             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Äidit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perheet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kutsutaan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mukaan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seurakuntaan</a:t>
            </a:r>
            <a:endParaRPr lang="en-US" sz="3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17140F95-7E40-43A9-AE60-0A408585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0" y="3184890"/>
            <a:ext cx="3308330" cy="330833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82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rakennus, henkilö, pieni, nuori&#10;&#10;Kuvaus luotu automaattisesti">
            <a:extLst>
              <a:ext uri="{FF2B5EF4-FFF2-40B4-BE49-F238E27FC236}">
                <a16:creationId xmlns:a16="http://schemas.microsoft.com/office/drawing/2014/main" id="{330E309B-072D-49A3-9F65-C5DE95FE0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9E36E09-886B-4F33-B20F-6C9B4308F7A4}"/>
              </a:ext>
            </a:extLst>
          </p:cNvPr>
          <p:cNvSpPr txBox="1"/>
          <p:nvPr/>
        </p:nvSpPr>
        <p:spPr>
          <a:xfrm>
            <a:off x="747253" y="916811"/>
            <a:ext cx="3057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Apua ja evankeliumia Itä-Euroopan hädänalaisille lapsille, nuorille ja perheille jo yli 45 vuotta.</a:t>
            </a:r>
          </a:p>
        </p:txBody>
      </p:sp>
      <p:sp>
        <p:nvSpPr>
          <p:cNvPr id="6" name="Vuokaaviosymboli: Liitin 5">
            <a:extLst>
              <a:ext uri="{FF2B5EF4-FFF2-40B4-BE49-F238E27FC236}">
                <a16:creationId xmlns:a16="http://schemas.microsoft.com/office/drawing/2014/main" id="{138263B2-2354-46CF-A033-AE2F30CC51CC}"/>
              </a:ext>
            </a:extLst>
          </p:cNvPr>
          <p:cNvSpPr/>
          <p:nvPr/>
        </p:nvSpPr>
        <p:spPr>
          <a:xfrm>
            <a:off x="8233708" y="564096"/>
            <a:ext cx="3472293" cy="3685592"/>
          </a:xfrm>
          <a:prstGeom prst="flowChartConnector">
            <a:avLst/>
          </a:prstGeom>
          <a:solidFill>
            <a:srgbClr val="D30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A304C89-D9D5-41A9-A29F-7BF29E351FAB}"/>
              </a:ext>
            </a:extLst>
          </p:cNvPr>
          <p:cNvSpPr txBox="1"/>
          <p:nvPr/>
        </p:nvSpPr>
        <p:spPr>
          <a:xfrm>
            <a:off x="8607586" y="1060045"/>
            <a:ext cx="2724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”Oikeaan aikaan annettu apu voi pelastaa koko loppuelämän.”</a:t>
            </a:r>
          </a:p>
        </p:txBody>
      </p:sp>
    </p:spTree>
    <p:extLst>
      <p:ext uri="{BB962C8B-B14F-4D97-AF65-F5344CB8AC3E}">
        <p14:creationId xmlns:p14="http://schemas.microsoft.com/office/powerpoint/2010/main" val="14589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951EF4AB-4CB5-4390-A03E-2E8C9116C696}"/>
              </a:ext>
            </a:extLst>
          </p:cNvPr>
          <p:cNvSpPr txBox="1"/>
          <p:nvPr/>
        </p:nvSpPr>
        <p:spPr>
          <a:xfrm>
            <a:off x="6965759" y="3829876"/>
            <a:ext cx="4645250" cy="2115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+mj-lt"/>
                <a:ea typeface="+mj-ea"/>
                <a:cs typeface="+mj-cs"/>
              </a:rPr>
              <a:t>Ytimessä</a:t>
            </a:r>
            <a:r>
              <a:rPr lang="en-US" sz="4800" dirty="0">
                <a:latin typeface="+mj-lt"/>
                <a:ea typeface="+mj-ea"/>
                <a:cs typeface="+mj-cs"/>
              </a:rPr>
              <a:t> on </a:t>
            </a:r>
            <a:r>
              <a:rPr lang="en-US" sz="4800" dirty="0" err="1">
                <a:latin typeface="+mj-lt"/>
                <a:ea typeface="+mj-ea"/>
                <a:cs typeface="+mj-cs"/>
              </a:rPr>
              <a:t>evankeliumin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muuttava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voima</a:t>
            </a:r>
            <a:r>
              <a:rPr lang="en-US" sz="48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29DE8B1-777D-4E51-B68C-847635AB8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2FAA15B-84A6-43C2-9E90-99912CBD9A2B}"/>
              </a:ext>
            </a:extLst>
          </p:cNvPr>
          <p:cNvSpPr txBox="1"/>
          <p:nvPr/>
        </p:nvSpPr>
        <p:spPr>
          <a:xfrm>
            <a:off x="5495044" y="411242"/>
            <a:ext cx="3409405" cy="3245941"/>
          </a:xfrm>
          <a:prstGeom prst="flowChartConnector">
            <a:avLst/>
          </a:prstGeom>
          <a:solidFill>
            <a:srgbClr val="D32D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3600" dirty="0"/>
              <a:t>Muutoksen suunta on sisältä ulospäin.</a:t>
            </a:r>
          </a:p>
        </p:txBody>
      </p:sp>
    </p:spTree>
    <p:extLst>
      <p:ext uri="{BB962C8B-B14F-4D97-AF65-F5344CB8AC3E}">
        <p14:creationId xmlns:p14="http://schemas.microsoft.com/office/powerpoint/2010/main" val="577347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lattia, ryhmä, henkilö, poseeraaminen&#10;&#10;Kuvaus luotu, erittäin korkea luotettavuus">
            <a:extLst>
              <a:ext uri="{FF2B5EF4-FFF2-40B4-BE49-F238E27FC236}">
                <a16:creationId xmlns:a16="http://schemas.microsoft.com/office/drawing/2014/main" id="{D4EA8395-A152-4FA5-86A1-ED4B4877D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41F3603-AFF8-407A-A081-9390CBFC4A90}"/>
              </a:ext>
            </a:extLst>
          </p:cNvPr>
          <p:cNvSpPr txBox="1"/>
          <p:nvPr/>
        </p:nvSpPr>
        <p:spPr>
          <a:xfrm>
            <a:off x="465232" y="3403727"/>
            <a:ext cx="3155045" cy="311683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Muutos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mahdollinen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yksi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ihminen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kerrallaan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!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B933FD8-69A8-4790-B35E-131863FB910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BB98AE7-5F07-46A6-BCED-938CB0628A2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8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A6C10B1-E914-4A08-8F54-113F1DE39C25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EBE3540-9102-4053-8086-7E910E728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64" y="3777329"/>
            <a:ext cx="3771398" cy="265828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9E955DE-04BC-41AE-9E6C-683FBC17C30E}"/>
              </a:ext>
            </a:extLst>
          </p:cNvPr>
          <p:cNvSpPr txBox="1"/>
          <p:nvPr/>
        </p:nvSpPr>
        <p:spPr>
          <a:xfrm>
            <a:off x="464091" y="-118616"/>
            <a:ext cx="240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latin typeface="Edwardian Script ITC" panose="030303020407070D0804" pitchFamily="66" charset="0"/>
              </a:rPr>
              <a:t>Ester</a:t>
            </a:r>
          </a:p>
        </p:txBody>
      </p:sp>
    </p:spTree>
    <p:extLst>
      <p:ext uri="{BB962C8B-B14F-4D97-AF65-F5344CB8AC3E}">
        <p14:creationId xmlns:p14="http://schemas.microsoft.com/office/powerpoint/2010/main" val="16632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A1AA7F4A-AB83-4200-B74C-89C2BD98B65A}"/>
              </a:ext>
            </a:extLst>
          </p:cNvPr>
          <p:cNvSpPr txBox="1"/>
          <p:nvPr/>
        </p:nvSpPr>
        <p:spPr>
          <a:xfrm>
            <a:off x="52389" y="5729652"/>
            <a:ext cx="12139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Tilaa maksuton uutislehti! 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E32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www.mp.org/fi/tilaa-uutislehti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1CE8CE5-E0BB-4B2B-A8EF-EB2F7B0B6294}"/>
              </a:ext>
            </a:extLst>
          </p:cNvPr>
          <p:cNvSpPr txBox="1"/>
          <p:nvPr/>
        </p:nvSpPr>
        <p:spPr>
          <a:xfrm>
            <a:off x="230980" y="290695"/>
            <a:ext cx="1173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Haluatko kuulla lisää?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3DC8872-AEE5-478D-80C1-85A3F6230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740" y="1947891"/>
            <a:ext cx="3429000" cy="3429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BFC8F35-A370-4D1A-A27E-86F7F41D9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138" y="1947892"/>
            <a:ext cx="3428999" cy="342899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488E56B-9B6A-46D5-820C-59F1AEB9C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6" y="194789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81F1A83D-F545-4404-8B30-E63D9D7AD67A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Puhekupla: Soikea 2">
            <a:extLst>
              <a:ext uri="{FF2B5EF4-FFF2-40B4-BE49-F238E27FC236}">
                <a16:creationId xmlns:a16="http://schemas.microsoft.com/office/drawing/2014/main" id="{C1FAE649-EE13-4A0A-A29C-366414FEC6BC}"/>
              </a:ext>
            </a:extLst>
          </p:cNvPr>
          <p:cNvSpPr/>
          <p:nvPr/>
        </p:nvSpPr>
        <p:spPr>
          <a:xfrm>
            <a:off x="1325217" y="344556"/>
            <a:ext cx="9541565" cy="5274365"/>
          </a:xfrm>
          <a:prstGeom prst="wedgeEllipseCallout">
            <a:avLst>
              <a:gd name="adj1" fmla="val -45694"/>
              <a:gd name="adj2" fmla="val 647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E8EA9F2-D828-43DF-8766-B078FCF8DD92}"/>
              </a:ext>
            </a:extLst>
          </p:cNvPr>
          <p:cNvSpPr txBox="1"/>
          <p:nvPr/>
        </p:nvSpPr>
        <p:spPr>
          <a:xfrm>
            <a:off x="2984431" y="904246"/>
            <a:ext cx="7341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 dirty="0">
                <a:latin typeface="Comic Sans MS" panose="030F0702030302020204" pitchFamily="66" charset="0"/>
              </a:rPr>
              <a:t>Miten voin </a:t>
            </a:r>
          </a:p>
          <a:p>
            <a:r>
              <a:rPr lang="fi-FI" sz="8800" dirty="0">
                <a:latin typeface="Comic Sans MS" panose="030F0702030302020204" pitchFamily="66" charset="0"/>
              </a:rPr>
              <a:t>olla mukana auttamassa?</a:t>
            </a:r>
          </a:p>
        </p:txBody>
      </p:sp>
    </p:spTree>
    <p:extLst>
      <p:ext uri="{BB962C8B-B14F-4D97-AF65-F5344CB8AC3E}">
        <p14:creationId xmlns:p14="http://schemas.microsoft.com/office/powerpoint/2010/main" val="7459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7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233E1D0D-FE4E-4F98-A231-3F93AAE9AA4C}"/>
              </a:ext>
            </a:extLst>
          </p:cNvPr>
          <p:cNvSpPr txBox="1"/>
          <p:nvPr/>
        </p:nvSpPr>
        <p:spPr>
          <a:xfrm>
            <a:off x="824335" y="1044061"/>
            <a:ext cx="452497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Rukoile työn puolesta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Kuva, joka sisältää kohteen henkilö, nainen, puhuminen, puhelin&#10;&#10;Kuvaus luotu automaattisesti">
            <a:extLst>
              <a:ext uri="{FF2B5EF4-FFF2-40B4-BE49-F238E27FC236}">
                <a16:creationId xmlns:a16="http://schemas.microsoft.com/office/drawing/2014/main" id="{F666855D-0BA1-498E-8083-CB97D7CD9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61FA055-C484-4530-A84F-45B7C2D2BF7E}"/>
              </a:ext>
            </a:extLst>
          </p:cNvPr>
          <p:cNvSpPr txBox="1"/>
          <p:nvPr/>
        </p:nvSpPr>
        <p:spPr>
          <a:xfrm>
            <a:off x="824334" y="3120394"/>
            <a:ext cx="4278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Pyytäkää, niin teille annetaan. Etsikää, niin te löydätte. Kolkuttakaa, niin teille avataan.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Matt 7:7</a:t>
            </a:r>
          </a:p>
        </p:txBody>
      </p:sp>
    </p:spTree>
    <p:extLst>
      <p:ext uri="{BB962C8B-B14F-4D97-AF65-F5344CB8AC3E}">
        <p14:creationId xmlns:p14="http://schemas.microsoft.com/office/powerpoint/2010/main" val="1374805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A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072F0F-628A-41D1-B5C0-533FA436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82" y="732460"/>
            <a:ext cx="4993630" cy="127114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b="1" dirty="0"/>
              <a:t>Tue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työtä taloudellisesti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5052857-F2D5-4928-8F44-46F49329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329" y="532842"/>
            <a:ext cx="6118671" cy="6325158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C37C3FF8-675A-4EDB-B40F-E9F99A555385}"/>
              </a:ext>
            </a:extLst>
          </p:cNvPr>
          <p:cNvSpPr txBox="1"/>
          <p:nvPr/>
        </p:nvSpPr>
        <p:spPr>
          <a:xfrm>
            <a:off x="796705" y="5940874"/>
            <a:ext cx="410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Keräyslupa RA/2018/581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BE36051-0C53-40E3-9027-7E0706835ECA}"/>
              </a:ext>
            </a:extLst>
          </p:cNvPr>
          <p:cNvSpPr txBox="1"/>
          <p:nvPr/>
        </p:nvSpPr>
        <p:spPr>
          <a:xfrm>
            <a:off x="796706" y="5017544"/>
            <a:ext cx="4195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MobilePay 40887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397EFCA-DE6C-4B30-A174-59BD85F416B3}"/>
              </a:ext>
            </a:extLst>
          </p:cNvPr>
          <p:cNvSpPr txBox="1"/>
          <p:nvPr/>
        </p:nvSpPr>
        <p:spPr>
          <a:xfrm>
            <a:off x="796706" y="2331014"/>
            <a:ext cx="472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www.mp.org/fi/tue-työtä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22FE217-4D3E-4CD9-BB96-D87483C7BC7A}"/>
              </a:ext>
            </a:extLst>
          </p:cNvPr>
          <p:cNvSpPr txBox="1"/>
          <p:nvPr/>
        </p:nvSpPr>
        <p:spPr>
          <a:xfrm>
            <a:off x="796706" y="3002741"/>
            <a:ext cx="484701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TUKIPUHELIN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0600-16444 (10 eur)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0600-16888 (20 eur)</a:t>
            </a:r>
          </a:p>
        </p:txBody>
      </p:sp>
    </p:spTree>
    <p:extLst>
      <p:ext uri="{BB962C8B-B14F-4D97-AF65-F5344CB8AC3E}">
        <p14:creationId xmlns:p14="http://schemas.microsoft.com/office/powerpoint/2010/main" val="423746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AC5E8548-8D3B-478A-9258-0930F7E7E8B1}"/>
              </a:ext>
            </a:extLst>
          </p:cNvPr>
          <p:cNvSpPr txBox="1"/>
          <p:nvPr/>
        </p:nvSpPr>
        <p:spPr>
          <a:xfrm>
            <a:off x="991195" y="847428"/>
            <a:ext cx="4866116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Kokoa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ja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lähetä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vaatesetti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vauvalle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istuminen, avoin, vuode, kohteet&#10;&#10;Kuvaus luotu automaattisesti">
            <a:extLst>
              <a:ext uri="{FF2B5EF4-FFF2-40B4-BE49-F238E27FC236}">
                <a16:creationId xmlns:a16="http://schemas.microsoft.com/office/drawing/2014/main" id="{26B3ACC4-F0AD-4AF3-A625-64620B5C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BA5BC6A-FF28-40FF-B567-D4C876FCF4AD}"/>
              </a:ext>
            </a:extLst>
          </p:cNvPr>
          <p:cNvSpPr txBox="1"/>
          <p:nvPr/>
        </p:nvSpPr>
        <p:spPr>
          <a:xfrm>
            <a:off x="991195" y="3390189"/>
            <a:ext cx="396843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Katso tarkemmat ohjeet: 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5DA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5DA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vaatesetti</a:t>
            </a:r>
          </a:p>
        </p:txBody>
      </p:sp>
    </p:spTree>
    <p:extLst>
      <p:ext uri="{BB962C8B-B14F-4D97-AF65-F5344CB8AC3E}">
        <p14:creationId xmlns:p14="http://schemas.microsoft.com/office/powerpoint/2010/main" val="223355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9FB7DC-3325-4C50-97E4-60EC2513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01" y="317130"/>
            <a:ext cx="6591111" cy="18723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dirty="0"/>
              <a:t>Osta Mission Possiblen </a:t>
            </a:r>
            <a:r>
              <a:rPr lang="en-US" sz="5400" b="1" dirty="0" err="1"/>
              <a:t>tukituotteita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 descr="Kuva, joka sisältää kohteen punainen, sisä, valokuva, pöytä&#10;&#10;Kuvaus luotu automaattisesti">
            <a:extLst>
              <a:ext uri="{FF2B5EF4-FFF2-40B4-BE49-F238E27FC236}">
                <a16:creationId xmlns:a16="http://schemas.microsoft.com/office/drawing/2014/main" id="{5FFEE432-93A5-45BF-98B1-1397430EF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9980ED8-56A1-44C9-B913-34C2ED9E3E4F}"/>
              </a:ext>
            </a:extLst>
          </p:cNvPr>
          <p:cNvSpPr txBox="1"/>
          <p:nvPr/>
        </p:nvSpPr>
        <p:spPr>
          <a:xfrm>
            <a:off x="734029" y="2334116"/>
            <a:ext cx="51232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Paremman huomisen lahjakortit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Joulukortit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Postikortit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”Muista minua” –jääkaappimagneetit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”Näe lapsi!” –heijastimet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WISH-kaulakorut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Nahkarannekkeet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Kangaskassit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ym.</a:t>
            </a:r>
          </a:p>
          <a:p>
            <a:endParaRPr lang="fi-FI" sz="2600" dirty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825C102-700E-4A85-BDBB-DB6AA018A89E}"/>
              </a:ext>
            </a:extLst>
          </p:cNvPr>
          <p:cNvSpPr txBox="1"/>
          <p:nvPr/>
        </p:nvSpPr>
        <p:spPr>
          <a:xfrm>
            <a:off x="572629" y="1866351"/>
            <a:ext cx="528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</a:rPr>
              <a:t>www.mp.org/fi/kampanjatuotteet</a:t>
            </a:r>
          </a:p>
        </p:txBody>
      </p:sp>
    </p:spTree>
    <p:extLst>
      <p:ext uri="{BB962C8B-B14F-4D97-AF65-F5344CB8AC3E}">
        <p14:creationId xmlns:p14="http://schemas.microsoft.com/office/powerpoint/2010/main" val="155803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D135866-6B81-4FA5-92BC-888E2B055400}"/>
              </a:ext>
            </a:extLst>
          </p:cNvPr>
          <p:cNvSpPr txBox="1"/>
          <p:nvPr/>
        </p:nvSpPr>
        <p:spPr>
          <a:xfrm>
            <a:off x="914915" y="640427"/>
            <a:ext cx="5024284" cy="1822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KERRO KAVERILLE!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A957FE8-1BF9-4B33-8FEC-80DDC8C62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BEA878A-F68D-492F-9422-6FA95BD884C9}"/>
              </a:ext>
            </a:extLst>
          </p:cNvPr>
          <p:cNvSpPr txBox="1"/>
          <p:nvPr/>
        </p:nvSpPr>
        <p:spPr>
          <a:xfrm>
            <a:off x="798879" y="2250320"/>
            <a:ext cx="4464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Anna uutislehti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Jaa Facebookissa</a:t>
            </a:r>
          </a:p>
          <a:p>
            <a:endParaRPr lang="fi-FI" sz="3200" dirty="0"/>
          </a:p>
          <a:p>
            <a:endParaRPr lang="fi-F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Seuraa Instagramissa</a:t>
            </a:r>
          </a:p>
          <a:p>
            <a:r>
              <a:rPr lang="fi-FI" sz="3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Pidä kotikutsut</a:t>
            </a:r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75729CE-9F26-42F4-9B33-68A3191F6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58" y="3232883"/>
            <a:ext cx="436190" cy="4361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553C2DD-C62D-4A6E-A03D-DE46031275AA}"/>
              </a:ext>
            </a:extLst>
          </p:cNvPr>
          <p:cNvSpPr txBox="1"/>
          <p:nvPr/>
        </p:nvSpPr>
        <p:spPr>
          <a:xfrm>
            <a:off x="1516222" y="3220145"/>
            <a:ext cx="374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Mission Possible Finland</a:t>
            </a:r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991ADDF-2D0E-4A07-87EA-CD40A4DE4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58" y="3725596"/>
            <a:ext cx="436190" cy="4361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866E8CC-3004-43B4-8848-A996CD59CDE3}"/>
              </a:ext>
            </a:extLst>
          </p:cNvPr>
          <p:cNvSpPr txBox="1"/>
          <p:nvPr/>
        </p:nvSpPr>
        <p:spPr>
          <a:xfrm>
            <a:off x="1516222" y="3704679"/>
            <a:ext cx="32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Pienimmän parhaaksi</a:t>
            </a:r>
          </a:p>
        </p:txBody>
      </p:sp>
      <p:pic>
        <p:nvPicPr>
          <p:cNvPr id="11" name="Kuva 10" descr="Kuva, joka sisältää kohteen ruoka&#10;&#10;Kuvaus luotu automaattisesti">
            <a:extLst>
              <a:ext uri="{FF2B5EF4-FFF2-40B4-BE49-F238E27FC236}">
                <a16:creationId xmlns:a16="http://schemas.microsoft.com/office/drawing/2014/main" id="{C87481EF-6CB1-4B4E-9C7E-02BBD2E31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28" y="4717686"/>
            <a:ext cx="386020" cy="38662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98C2924-F4C9-4426-8463-649EA1D7D547}"/>
              </a:ext>
            </a:extLst>
          </p:cNvPr>
          <p:cNvSpPr txBox="1"/>
          <p:nvPr/>
        </p:nvSpPr>
        <p:spPr>
          <a:xfrm>
            <a:off x="1540748" y="4680163"/>
            <a:ext cx="32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Mission Possible Finland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F3E2346-85B6-4A2E-B30D-9EF5F688F5F4}"/>
              </a:ext>
            </a:extLst>
          </p:cNvPr>
          <p:cNvSpPr txBox="1"/>
          <p:nvPr/>
        </p:nvSpPr>
        <p:spPr>
          <a:xfrm>
            <a:off x="1150158" y="5587179"/>
            <a:ext cx="5024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FFCC66"/>
                </a:solidFill>
              </a:rPr>
              <a:t>www.mp.org/fi/esittelymateriaalit</a:t>
            </a:r>
          </a:p>
        </p:txBody>
      </p:sp>
    </p:spTree>
    <p:extLst>
      <p:ext uri="{BB962C8B-B14F-4D97-AF65-F5344CB8AC3E}">
        <p14:creationId xmlns:p14="http://schemas.microsoft.com/office/powerpoint/2010/main" val="3586210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1C1F580B-54D7-4E6C-B494-3BADAD46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72"/>
          <a:stretch/>
        </p:blipFill>
        <p:spPr>
          <a:xfrm>
            <a:off x="0" y="0"/>
            <a:ext cx="10061273" cy="5538612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329363F-173E-4257-AA1E-25135525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923" y="4702425"/>
            <a:ext cx="3472247" cy="216284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5C70501-5E96-4724-BC56-58241FF65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47" y="3543255"/>
            <a:ext cx="4160757" cy="3314746"/>
          </a:xfrm>
          <a:prstGeom prst="rect">
            <a:avLst/>
          </a:prstGeom>
        </p:spPr>
      </p:pic>
      <p:pic>
        <p:nvPicPr>
          <p:cNvPr id="14" name="Picture 12" descr="Church planting Asbest">
            <a:extLst>
              <a:ext uri="{FF2B5EF4-FFF2-40B4-BE49-F238E27FC236}">
                <a16:creationId xmlns:a16="http://schemas.microsoft.com/office/drawing/2014/main" id="{E7F727F0-20F0-4A9E-BDBA-03C025DB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069280" y="1716"/>
            <a:ext cx="5109758" cy="338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4A530D55-63C7-473A-B572-2D88CFD6A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54"/>
          <a:stretch/>
        </p:blipFill>
        <p:spPr>
          <a:xfrm>
            <a:off x="7427793" y="3391515"/>
            <a:ext cx="4755651" cy="3464769"/>
          </a:xfrm>
          <a:prstGeom prst="rect">
            <a:avLst/>
          </a:prstGeom>
        </p:spPr>
      </p:pic>
      <p:pic>
        <p:nvPicPr>
          <p:cNvPr id="24" name="Picture 2" descr="Printing press">
            <a:extLst>
              <a:ext uri="{FF2B5EF4-FFF2-40B4-BE49-F238E27FC236}">
                <a16:creationId xmlns:a16="http://schemas.microsoft.com/office/drawing/2014/main" id="{BE853A37-FDDB-4CE4-A85E-BCE3D7B50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55"/>
          <a:stretch/>
        </p:blipFill>
        <p:spPr bwMode="auto">
          <a:xfrm>
            <a:off x="2249828" y="5130815"/>
            <a:ext cx="2081095" cy="17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Vuokaaviosymboli: Liitin 24">
            <a:extLst>
              <a:ext uri="{FF2B5EF4-FFF2-40B4-BE49-F238E27FC236}">
                <a16:creationId xmlns:a16="http://schemas.microsoft.com/office/drawing/2014/main" id="{A2FA3AAB-0515-4011-A599-28C21FEB7F84}"/>
              </a:ext>
            </a:extLst>
          </p:cNvPr>
          <p:cNvSpPr/>
          <p:nvPr/>
        </p:nvSpPr>
        <p:spPr>
          <a:xfrm>
            <a:off x="5242091" y="2294076"/>
            <a:ext cx="2769154" cy="2766123"/>
          </a:xfrm>
          <a:prstGeom prst="flowChartConnector">
            <a:avLst/>
          </a:prstGeom>
          <a:solidFill>
            <a:srgbClr val="D30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58ED265E-6D28-4204-A668-A79EDBF31B5E}"/>
              </a:ext>
            </a:extLst>
          </p:cNvPr>
          <p:cNvSpPr txBox="1"/>
          <p:nvPr/>
        </p:nvSpPr>
        <p:spPr>
          <a:xfrm>
            <a:off x="5602014" y="2744572"/>
            <a:ext cx="2185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”Kaikella on aikansa…”</a:t>
            </a:r>
          </a:p>
        </p:txBody>
      </p:sp>
    </p:spTree>
    <p:extLst>
      <p:ext uri="{BB962C8B-B14F-4D97-AF65-F5344CB8AC3E}">
        <p14:creationId xmlns:p14="http://schemas.microsoft.com/office/powerpoint/2010/main" val="14389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3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27D9AB-EA3C-4A20-85C5-6D88C05E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92" y="544777"/>
            <a:ext cx="5363898" cy="20763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Tule mukaan vapaaehtoistyöhön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0AC2E4A-C053-48B9-BAED-F60D607C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3EE9CB7-C62C-4853-8215-9AFB00DDAD50}"/>
              </a:ext>
            </a:extLst>
          </p:cNvPr>
          <p:cNvSpPr txBox="1"/>
          <p:nvPr/>
        </p:nvSpPr>
        <p:spPr>
          <a:xfrm>
            <a:off x="592893" y="3256074"/>
            <a:ext cx="56562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Erilaiset hyväntekeväisyys-tempaukset ja tapahtumat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Kampanjatuotteiden myynti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Pienimmän parhaaksi keräys-pisteen vastaavana toimiminen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Kotikutsujen järjestäminen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B2CB1F4-9A61-4C5B-BB46-7A3437A0043B}"/>
              </a:ext>
            </a:extLst>
          </p:cNvPr>
          <p:cNvSpPr txBox="1"/>
          <p:nvPr/>
        </p:nvSpPr>
        <p:spPr>
          <a:xfrm>
            <a:off x="592891" y="2375359"/>
            <a:ext cx="476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Esimerkkejä:</a:t>
            </a:r>
          </a:p>
        </p:txBody>
      </p:sp>
    </p:spTree>
    <p:extLst>
      <p:ext uri="{BB962C8B-B14F-4D97-AF65-F5344CB8AC3E}">
        <p14:creationId xmlns:p14="http://schemas.microsoft.com/office/powerpoint/2010/main" val="3412875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57594B-2F04-4025-A5EB-4FB6C54E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675BA644-ED2A-4433-AF3C-9B70465FE181}"/>
              </a:ext>
            </a:extLst>
          </p:cNvPr>
          <p:cNvSpPr/>
          <p:nvPr/>
        </p:nvSpPr>
        <p:spPr>
          <a:xfrm>
            <a:off x="841408" y="166556"/>
            <a:ext cx="6239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5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Mahdoton voi muuttua mahdolliseksi! </a:t>
            </a:r>
            <a:endParaRPr lang="fi-FI" sz="5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CF5F061-DE21-4009-B5C6-79320CF53C8B}"/>
              </a:ext>
            </a:extLst>
          </p:cNvPr>
          <p:cNvSpPr txBox="1"/>
          <p:nvPr/>
        </p:nvSpPr>
        <p:spPr>
          <a:xfrm>
            <a:off x="9849392" y="4323806"/>
            <a:ext cx="1864079" cy="187325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Kiitos</a:t>
            </a:r>
            <a:r>
              <a:rPr lang="en-US" sz="36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AF12C4-F3F5-4809-8779-670F18C39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11" y="1920882"/>
            <a:ext cx="2792338" cy="91069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B37094E1-FBC7-4A07-A8CC-E96D56CF63D5}"/>
              </a:ext>
            </a:extLst>
          </p:cNvPr>
          <p:cNvSpPr txBox="1"/>
          <p:nvPr/>
        </p:nvSpPr>
        <p:spPr>
          <a:xfrm>
            <a:off x="9512926" y="6312201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www.mp.org/fi</a:t>
            </a:r>
          </a:p>
        </p:txBody>
      </p:sp>
    </p:spTree>
    <p:extLst>
      <p:ext uri="{BB962C8B-B14F-4D97-AF65-F5344CB8AC3E}">
        <p14:creationId xmlns:p14="http://schemas.microsoft.com/office/powerpoint/2010/main" val="38230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issa, rakennus, seisominen, kävely&#10;&#10;Kuvaus luotu automaattisesti">
            <a:extLst>
              <a:ext uri="{FF2B5EF4-FFF2-40B4-BE49-F238E27FC236}">
                <a16:creationId xmlns:a16="http://schemas.microsoft.com/office/drawing/2014/main" id="{660311E2-1AEA-4FE0-9896-D7E1672A0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" y="9"/>
            <a:ext cx="7595895" cy="446664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42898048-05E9-4EE6-9DCD-FA5F6C60F063}"/>
              </a:ext>
            </a:extLst>
          </p:cNvPr>
          <p:cNvSpPr/>
          <p:nvPr/>
        </p:nvSpPr>
        <p:spPr>
          <a:xfrm>
            <a:off x="1285163" y="6041775"/>
            <a:ext cx="962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dirty="0">
                <a:solidFill>
                  <a:srgbClr val="FFFFFF"/>
                </a:solidFill>
                <a:latin typeface="Calibri" panose="020F0502020204030204" pitchFamily="34" charset="0"/>
              </a:rPr>
              <a:t>Ensimmäinen kuvamme Moskovan katulapsista</a:t>
            </a:r>
            <a:endParaRPr lang="fi-FI" dirty="0"/>
          </a:p>
        </p:txBody>
      </p:sp>
      <p:pic>
        <p:nvPicPr>
          <p:cNvPr id="6" name="Picture 2" descr="MOS katupartio 1996 Auton luona">
            <a:extLst>
              <a:ext uri="{FF2B5EF4-FFF2-40B4-BE49-F238E27FC236}">
                <a16:creationId xmlns:a16="http://schemas.microsoft.com/office/drawing/2014/main" id="{268308EB-F5E9-4583-A9F9-FC9C7F5C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2653" y="3187"/>
            <a:ext cx="4741914" cy="34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127">
            <a:extLst>
              <a:ext uri="{FF2B5EF4-FFF2-40B4-BE49-F238E27FC236}">
                <a16:creationId xmlns:a16="http://schemas.microsoft.com/office/drawing/2014/main" id="{606E4FE7-E898-418C-BD5D-F9FA02C897E5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70565" y="3474720"/>
            <a:ext cx="4614002" cy="3383280"/>
          </a:xfrm>
          <a:prstGeom prst="rect">
            <a:avLst/>
          </a:prstGeom>
          <a:noFill/>
        </p:spPr>
      </p:pic>
      <p:pic>
        <p:nvPicPr>
          <p:cNvPr id="11" name="Kuva 10" descr="Kuva, joka sisältää kohteen henkilö, punainen, ruoka, pöytä&#10;&#10;Kuvaus luotu automaattisesti">
            <a:extLst>
              <a:ext uri="{FF2B5EF4-FFF2-40B4-BE49-F238E27FC236}">
                <a16:creationId xmlns:a16="http://schemas.microsoft.com/office/drawing/2014/main" id="{8CA84E09-8943-4D18-9D6A-421AF8965D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005" y="4457043"/>
            <a:ext cx="2347775" cy="2414962"/>
          </a:xfrm>
          <a:prstGeom prst="rect">
            <a:avLst/>
          </a:prstGeom>
        </p:spPr>
      </p:pic>
      <p:pic>
        <p:nvPicPr>
          <p:cNvPr id="12" name="Kuva 11" descr="Kuva, joka sisältää kohteen henkilö, lapsi, poika, seisominen&#10;&#10;Kuvaus luotu automaattisesti">
            <a:extLst>
              <a:ext uri="{FF2B5EF4-FFF2-40B4-BE49-F238E27FC236}">
                <a16:creationId xmlns:a16="http://schemas.microsoft.com/office/drawing/2014/main" id="{FEDBE148-B768-4805-B9F4-41B8373B90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432" y="4466654"/>
            <a:ext cx="3111133" cy="2400586"/>
          </a:xfrm>
          <a:prstGeom prst="rect">
            <a:avLst/>
          </a:prstGeom>
        </p:spPr>
      </p:pic>
      <p:pic>
        <p:nvPicPr>
          <p:cNvPr id="16" name="Kuva 15" descr="Kuva, joka sisältää kohteen henkilö, ruoka, poika, pöytä&#10;&#10;Kuvaus luotu automaattisesti">
            <a:extLst>
              <a:ext uri="{FF2B5EF4-FFF2-40B4-BE49-F238E27FC236}">
                <a16:creationId xmlns:a16="http://schemas.microsoft.com/office/drawing/2014/main" id="{761DD382-A9D0-4F03-969F-CCC2D4831D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"/>
          <a:stretch/>
        </p:blipFill>
        <p:spPr>
          <a:xfrm>
            <a:off x="0" y="4457414"/>
            <a:ext cx="2797236" cy="2433148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6F288394-5481-47D8-9239-6406CBD54CA0}"/>
              </a:ext>
            </a:extLst>
          </p:cNvPr>
          <p:cNvSpPr txBox="1"/>
          <p:nvPr/>
        </p:nvSpPr>
        <p:spPr>
          <a:xfrm>
            <a:off x="6802762" y="2633713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2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93B43D00-C1B5-4AC7-B4AC-7DDC450CE1B0}"/>
              </a:ext>
            </a:extLst>
          </p:cNvPr>
          <p:cNvSpPr txBox="1"/>
          <p:nvPr/>
        </p:nvSpPr>
        <p:spPr>
          <a:xfrm>
            <a:off x="6768935" y="2715559"/>
            <a:ext cx="2820007" cy="29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>
                <a:solidFill>
                  <a:srgbClr val="262626"/>
                </a:solidFill>
              </a:rPr>
              <a:t>1995</a:t>
            </a:r>
            <a:r>
              <a:rPr lang="en-US" altLang="en-US" b="1" dirty="0">
                <a:solidFill>
                  <a:srgbClr val="262626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 err="1">
                <a:solidFill>
                  <a:srgbClr val="262626"/>
                </a:solidFill>
              </a:rPr>
              <a:t>Kohtaaminen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katulasten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kanssa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Venäjällä</a:t>
            </a:r>
            <a:r>
              <a:rPr lang="en-US" altLang="en-US" sz="2800" dirty="0">
                <a:solidFill>
                  <a:srgbClr val="262626"/>
                </a:solidFill>
              </a:rPr>
              <a:t>:</a:t>
            </a:r>
            <a:r>
              <a:rPr lang="en-US" altLang="en-US" sz="2800" b="1" dirty="0">
                <a:solidFill>
                  <a:srgbClr val="262626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0000"/>
                </a:solidFill>
              </a:rPr>
              <a:t>Katulapsityö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alkaa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fi-FI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368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48619EF5-F0B1-4ABD-AE74-F422ED42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064" y="790882"/>
            <a:ext cx="10785987" cy="606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F96F502E-63FF-44E0-905B-F5D666C6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838" y="1410266"/>
            <a:ext cx="8408172" cy="517702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97AFC85-6E72-47ED-AF22-1FC1DA965857}"/>
              </a:ext>
            </a:extLst>
          </p:cNvPr>
          <p:cNvSpPr txBox="1"/>
          <p:nvPr/>
        </p:nvSpPr>
        <p:spPr>
          <a:xfrm>
            <a:off x="2786089" y="373350"/>
            <a:ext cx="8778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rgbClr val="C00000"/>
                </a:solidFill>
              </a:rPr>
              <a:t>”He asuvat meidän näyssämme!”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BFDBFA0-1850-42A4-8710-B39296F56D1D}"/>
              </a:ext>
            </a:extLst>
          </p:cNvPr>
          <p:cNvSpPr txBox="1"/>
          <p:nvPr/>
        </p:nvSpPr>
        <p:spPr>
          <a:xfrm>
            <a:off x="735105" y="3620716"/>
            <a:ext cx="2978477" cy="286405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Yhteensä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Berlin Sans FB Demi" panose="020E0802020502020306" pitchFamily="34" charset="0"/>
                <a:ea typeface="+mj-ea"/>
                <a:cs typeface="+mj-cs"/>
              </a:rPr>
              <a:t>14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turvakotia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toiminta-keskusta</a:t>
            </a:r>
            <a:endParaRPr lang="en-US" sz="3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32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54F485BB-2909-493D-9432-4FCE892F1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A84C44-DFE2-4CDB-A21C-002878BE9731}"/>
              </a:ext>
            </a:extLst>
          </p:cNvPr>
          <p:cNvSpPr txBox="1">
            <a:spLocks/>
          </p:cNvSpPr>
          <p:nvPr/>
        </p:nvSpPr>
        <p:spPr>
          <a:xfrm>
            <a:off x="242595" y="5315999"/>
            <a:ext cx="8817428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65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paikallista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työntekijää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450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vapaaehtoista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39B0CA84-36E2-4D9D-AB52-1C5609DC8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5"/>
          <a:stretch/>
        </p:blipFill>
        <p:spPr>
          <a:xfrm>
            <a:off x="9153331" y="3803703"/>
            <a:ext cx="2819400" cy="28194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275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Kuva, joka sisältää kohteen henkilö, sisä, lapsi, pieni&#10;&#10;Kuvaus luotu automaattise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82C5CBD-4D05-4339-95BD-A255FCEDBAE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Saavutamme joka vuosi tuhansia lapsia, nuoria ja aikuisia.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4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988656" cy="419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0409D81-6593-4D65-8BE9-6C372C1D7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419433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C16AB04-8B28-498F-8D15-8B5EE302D6EC}"/>
              </a:ext>
            </a:extLst>
          </p:cNvPr>
          <p:cNvSpPr txBox="1"/>
          <p:nvPr/>
        </p:nvSpPr>
        <p:spPr>
          <a:xfrm>
            <a:off x="7635033" y="4466329"/>
            <a:ext cx="4440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Apua</a:t>
            </a:r>
            <a:r>
              <a:rPr lang="en-US" sz="4000" dirty="0"/>
              <a:t> ja </a:t>
            </a:r>
            <a:r>
              <a:rPr lang="en-US" sz="4000" dirty="0" err="1"/>
              <a:t>tukea</a:t>
            </a:r>
            <a:r>
              <a:rPr lang="en-US" sz="4000" dirty="0"/>
              <a:t> </a:t>
            </a:r>
            <a:r>
              <a:rPr lang="en-US" sz="4000" dirty="0" err="1"/>
              <a:t>monimuotoisten</a:t>
            </a:r>
            <a:r>
              <a:rPr lang="en-US" sz="4000" dirty="0"/>
              <a:t> </a:t>
            </a:r>
            <a:r>
              <a:rPr lang="en-US" sz="4000" dirty="0" err="1"/>
              <a:t>työmuotojen</a:t>
            </a:r>
            <a:r>
              <a:rPr lang="en-US" sz="4000" dirty="0"/>
              <a:t> </a:t>
            </a:r>
            <a:r>
              <a:rPr lang="en-US" sz="4000" dirty="0" err="1"/>
              <a:t>kautta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76E7596-EA16-4631-A77A-B68280227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92947"/>
            <a:ext cx="5988635" cy="2565052"/>
          </a:xfrm>
          <a:prstGeom prst="rect">
            <a:avLst/>
          </a:prstGeom>
        </p:spPr>
      </p:pic>
      <p:sp>
        <p:nvSpPr>
          <p:cNvPr id="9" name="Vuokaaviosymboli: Liitin 8">
            <a:extLst>
              <a:ext uri="{FF2B5EF4-FFF2-40B4-BE49-F238E27FC236}">
                <a16:creationId xmlns:a16="http://schemas.microsoft.com/office/drawing/2014/main" id="{A2A6C5D2-0C7A-49D4-8747-9091D5FF6B18}"/>
              </a:ext>
            </a:extLst>
          </p:cNvPr>
          <p:cNvSpPr/>
          <p:nvPr/>
        </p:nvSpPr>
        <p:spPr>
          <a:xfrm>
            <a:off x="4368014" y="2994958"/>
            <a:ext cx="3670663" cy="3648796"/>
          </a:xfrm>
          <a:prstGeom prst="flowChartConnector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FF3CAEF-C347-4F03-8B42-EFFDA302F5C0}"/>
              </a:ext>
            </a:extLst>
          </p:cNvPr>
          <p:cNvSpPr txBox="1"/>
          <p:nvPr/>
        </p:nvSpPr>
        <p:spPr>
          <a:xfrm>
            <a:off x="4559466" y="3429000"/>
            <a:ext cx="3287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solidFill>
                  <a:schemeClr val="bg1"/>
                </a:solidFill>
              </a:rPr>
              <a:t>Perhetyö, päihdekuntoutus, soppakeittiöt, leirit, luku- ja tukiopetus ym.</a:t>
            </a:r>
          </a:p>
        </p:txBody>
      </p:sp>
    </p:spTree>
    <p:extLst>
      <p:ext uri="{BB962C8B-B14F-4D97-AF65-F5344CB8AC3E}">
        <p14:creationId xmlns:p14="http://schemas.microsoft.com/office/powerpoint/2010/main" val="7838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B2A26B1-C868-489E-A505-B20CDAF4EE97}"/>
              </a:ext>
            </a:extLst>
          </p:cNvPr>
          <p:cNvSpPr txBox="1"/>
          <p:nvPr/>
        </p:nvSpPr>
        <p:spPr>
          <a:xfrm>
            <a:off x="6859766" y="1606677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Äitiyspakkauksilla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apua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Euroopan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hädänalaisille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äideille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lapsille</a:t>
            </a:r>
            <a:endParaRPr lang="en-US" sz="4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A908056-9E2E-4504-A0DB-E4149FEC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28" y="489204"/>
            <a:ext cx="3180551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Widescreen</PresentationFormat>
  <Paragraphs>110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Berlin Sans FB Demi</vt:lpstr>
      <vt:lpstr>Calibri</vt:lpstr>
      <vt:lpstr>Calibri Light</vt:lpstr>
      <vt:lpstr>Comic Sans MS</vt:lpstr>
      <vt:lpstr>Edwardian Script ITC</vt:lpstr>
      <vt:lpstr>Franklin Gothic Demi Cond</vt:lpstr>
      <vt:lpstr>Impact</vt:lpstr>
      <vt:lpstr>Office-teema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 työtä taloudellisesti  </vt:lpstr>
      <vt:lpstr>PowerPoint Presentation</vt:lpstr>
      <vt:lpstr>Osta Mission Possiblen tukituotteita</vt:lpstr>
      <vt:lpstr>PowerPoint Presentation</vt:lpstr>
      <vt:lpstr>Tule mukaan vapaaehtoistyöhön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Mahdottomasta totta!</dc:title>
  <dc:creator>Päivi Ranta</dc:creator>
  <cp:lastModifiedBy>User</cp:lastModifiedBy>
  <cp:revision>49</cp:revision>
  <dcterms:created xsi:type="dcterms:W3CDTF">2019-11-22T07:07:00Z</dcterms:created>
  <dcterms:modified xsi:type="dcterms:W3CDTF">2020-02-04T15:21:12Z</dcterms:modified>
</cp:coreProperties>
</file>