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33"/>
  </p:notesMasterIdLst>
  <p:sldIdLst>
    <p:sldId id="497" r:id="rId3"/>
    <p:sldId id="369" r:id="rId4"/>
    <p:sldId id="519" r:id="rId5"/>
    <p:sldId id="473" r:id="rId6"/>
    <p:sldId id="512" r:id="rId7"/>
    <p:sldId id="510" r:id="rId8"/>
    <p:sldId id="437" r:id="rId9"/>
    <p:sldId id="483" r:id="rId10"/>
    <p:sldId id="494" r:id="rId11"/>
    <p:sldId id="487" r:id="rId12"/>
    <p:sldId id="504" r:id="rId13"/>
    <p:sldId id="505" r:id="rId14"/>
    <p:sldId id="489" r:id="rId15"/>
    <p:sldId id="506" r:id="rId16"/>
    <p:sldId id="421" r:id="rId17"/>
    <p:sldId id="488" r:id="rId18"/>
    <p:sldId id="462" r:id="rId19"/>
    <p:sldId id="415" r:id="rId20"/>
    <p:sldId id="520" r:id="rId21"/>
    <p:sldId id="337" r:id="rId22"/>
    <p:sldId id="441" r:id="rId23"/>
    <p:sldId id="413" r:id="rId24"/>
    <p:sldId id="343" r:id="rId25"/>
    <p:sldId id="409" r:id="rId26"/>
    <p:sldId id="509" r:id="rId27"/>
    <p:sldId id="374" r:id="rId28"/>
    <p:sldId id="351" r:id="rId29"/>
    <p:sldId id="345" r:id="rId30"/>
    <p:sldId id="513" r:id="rId31"/>
    <p:sldId id="495" r:id="rId3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7454"/>
    <a:srgbClr val="B97B3D"/>
    <a:srgbClr val="996633"/>
    <a:srgbClr val="006699"/>
    <a:srgbClr val="C0C0C0"/>
    <a:srgbClr val="FFCC66"/>
    <a:srgbClr val="00D6D1"/>
    <a:srgbClr val="00F0EA"/>
    <a:srgbClr val="66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 autoAdjust="0"/>
    <p:restoredTop sz="94660"/>
  </p:normalViewPr>
  <p:slideViewPr>
    <p:cSldViewPr snapToGrid="0">
      <p:cViewPr varScale="1">
        <p:scale>
          <a:sx n="93" d="100"/>
          <a:sy n="93" d="100"/>
        </p:scale>
        <p:origin x="6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1CB52-37D8-4A2E-91F9-61B028A10E4B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A7076-8BDA-4A4B-9593-595BD7D4286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3447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i-FI" altLang="en-US"/>
              <a:t>Ani on yksi monista vapaaehtoisista, jotka ovat mukana Mission Possiblen eri työmuodoissa.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fi-FI" altLang="en-US"/>
              <a:t>Meillä on vakituisia palkattuja työntekijöitä yhteensä n. 100, vakituisia vapaahtoisia n. 250 ja lisäksi muita vapaaehtoisia avustajia.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fi-FI" altLang="en-US"/>
              <a:t>Työmme kasvu perustuu juuri siihen, että työntekijät ovat paikallisia ja mukana on paljon vapaaehtoisia.  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fi-FI" altLang="en-US"/>
              <a:t>Kuvassa Tanja, joka tekee lasten evankeliointityötä Ukrainan kylissä.  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088" indent="-241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5" indent="-241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2075" indent="-2413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9275" indent="-2413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6475" indent="-2413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3675" indent="-2413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E60317-033F-400B-BAF2-4FC6CDF726A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172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i-FI" altLang="en-US" b="1"/>
              <a:t>Tässä kuvassa on osa Jekaterinburgin lapsista ja työntekijöistä, oikealla Andrei Ivanov. 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fi-FI" altLang="en-US" b="1"/>
              <a:t>Näistä keskuksista on tullut lapsille ja perheille todellinen koti.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fi-FI" altLang="en-US" b="1"/>
              <a:t> Meille on tullut tunnuslauseeksi ”HE ASUVAT MEIDÄN NÄYSSÄMME”.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088" indent="-241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5" indent="-241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2075" indent="-2413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9275" indent="-2413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6475" indent="-2413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3675" indent="-2413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4DEE28-587D-4C3C-A0A3-6BD3EEF1524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297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F4B-6760-456D-ABD9-BB666738F57A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2378-1965-40B3-8DA8-485CA5297EA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2931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F4B-6760-456D-ABD9-BB666738F57A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2378-1965-40B3-8DA8-485CA5297EA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3349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F4B-6760-456D-ABD9-BB666738F57A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2378-1965-40B3-8DA8-485CA5297EA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831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59C59-A475-4454-B6D9-A1C8A4CEA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F5B65-E953-466E-B929-62BFB086127E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BB362-67D8-40C4-84C0-9D3A20915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208C8-EB70-4C7C-9BB3-630833DA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609DE-B541-4234-9859-07FE6DEA8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44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1AE0E-6894-43F7-A216-E5F949858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931C0-9D38-4D8E-A4AB-C2AA4A1997B1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FB807-0757-4D06-8F1D-1B6803CF6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6FB0B-FB67-47B4-BD39-11E3328D9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E60B5-4A65-4277-B4CC-EEB9DE2E0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98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911C5-13BF-4BB2-BC67-824BCF913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D0B90-9411-4B83-AEB9-69507B89D83A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13FC5-9ABC-4019-9D75-CE2D145D8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B8FAA-0C42-42A4-BDB8-3E6ECC875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191DF-F1C6-4959-A834-ECA31FC72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89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B329DB-0CE2-4125-96B3-9ECCF53D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EEB43-B918-4C4E-AF84-BF0FD1A946C7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811FD2-F043-48F7-A68C-E8B581E8B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2037F1-2E51-4C07-9480-2A5B3BC80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7A88F-5A1D-4EF7-842C-F92C28121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91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C8551EC-13F5-4C16-BC2D-E719B3FBD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EE90C-0E56-4DA3-8406-41A52ED43F3B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36688D0-0CC4-4AA9-B03B-FB999D1C3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E0E166E-EB18-4E27-8FC5-6EF37E8C7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ABD4B-25E5-4739-82FB-C6CE666E0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21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A45EC42-88E6-4906-990D-B83B9332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B91C5-13B2-40AA-BC29-DF2CB3C0B251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FEDF012-E2CE-403B-A189-E8F2C8611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112248-446F-4BCB-B1D4-F19F92A6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376F1-D018-4C8C-8156-CB0E6A00AA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79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DE75318-6641-4617-A778-DF7A310CF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FFA01-2728-48B6-A2A6-69539BDC347B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981E8E3-7DEE-4E55-90DE-3B2D0996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6230E9A-313E-4F65-BA43-19F977424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89DCE-62D2-4E34-A7A6-FD310020E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39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DE90D13-D969-415B-96ED-5FDF188E5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7F3F7-C78D-4ABC-A692-B8C94FEC076A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BEC7E6-0E3A-493C-81AE-B348031CC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10D4EE-6A0B-4BC2-8FF0-9B292EC4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F5BCB-B1C0-4733-990B-6C57A25CF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14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F4B-6760-456D-ABD9-BB666738F57A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2378-1965-40B3-8DA8-485CA5297EA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203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A04FC3-8525-4524-93BB-C6DF717D8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A3667-57C7-4451-A351-20959E15E065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3A7829-4B06-49BF-BD03-783DF7D9F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91FD9F-4B02-485D-BF67-789E3711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B8664-251A-4A11-8589-5678FA2028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97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195D5-F766-4562-8E63-FD57A9058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98EF5-496F-4CA9-BC4B-71EB2AD3D880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2CDA6-9924-4F5A-A1DB-2C1BEB368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45BEB-2170-4DE5-A4FD-5274D865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D292D-04FA-484E-AC11-4A32D233C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39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D753C-6E6C-4794-B7BE-AEB4689CC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A0F65-F136-4169-9D42-287594060158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51928-53E8-4C84-8672-CEDAFCD64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D45B8-A031-4948-B4FA-C3736764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CC605-3A40-43CC-AEF5-4378DDF52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43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F4B-6760-456D-ABD9-BB666738F57A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2378-1965-40B3-8DA8-485CA5297EA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2786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F4B-6760-456D-ABD9-BB666738F57A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2378-1965-40B3-8DA8-485CA5297EA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1690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F4B-6760-456D-ABD9-BB666738F57A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2378-1965-40B3-8DA8-485CA5297EA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2393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F4B-6760-456D-ABD9-BB666738F57A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2378-1965-40B3-8DA8-485CA5297EA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6498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F4B-6760-456D-ABD9-BB666738F57A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2378-1965-40B3-8DA8-485CA5297EA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67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F4B-6760-456D-ABD9-BB666738F57A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2378-1965-40B3-8DA8-485CA5297EA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6506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F4B-6760-456D-ABD9-BB666738F57A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62378-1965-40B3-8DA8-485CA5297EA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2115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B3F4B-6760-456D-ABD9-BB666738F57A}" type="datetimeFigureOut">
              <a:rPr lang="fi-FI" smtClean="0"/>
              <a:t>4.2.2020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62378-1965-40B3-8DA8-485CA5297EA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26469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6A3F7FC-EF15-4153-909B-39B35CE6012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8920E81-248E-4623-B646-4C3616B066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DAF86-756D-405D-872E-3CEC61242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31B8D4D-C265-48C1-841A-02879DD7BC0F}" type="datetimeFigureOut">
              <a:rPr lang="en-US"/>
              <a:pPr>
                <a:defRPr/>
              </a:pPr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AF515-DA29-48B1-8D53-97B9058CD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7A4FB-C906-455A-962E-1120D8626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1AAA49-4407-41B5-9479-212E367F5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9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rakennus, karhu, usea&#10;&#10;Kuvaus luotu automaattisesti">
            <a:extLst>
              <a:ext uri="{FF2B5EF4-FFF2-40B4-BE49-F238E27FC236}">
                <a16:creationId xmlns:a16="http://schemas.microsoft.com/office/drawing/2014/main" id="{3D5DF183-E56D-4A68-81F7-681232C9A3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Vuokaaviosymboli: Liitin 1">
            <a:extLst>
              <a:ext uri="{FF2B5EF4-FFF2-40B4-BE49-F238E27FC236}">
                <a16:creationId xmlns:a16="http://schemas.microsoft.com/office/drawing/2014/main" id="{A81BECC5-AF7B-46AA-B963-59CC448EF788}"/>
              </a:ext>
            </a:extLst>
          </p:cNvPr>
          <p:cNvSpPr/>
          <p:nvPr/>
        </p:nvSpPr>
        <p:spPr>
          <a:xfrm>
            <a:off x="2261119" y="-429208"/>
            <a:ext cx="7669762" cy="7716415"/>
          </a:xfrm>
          <a:prstGeom prst="flowChartConnector">
            <a:avLst/>
          </a:prstGeom>
          <a:solidFill>
            <a:schemeClr val="bg1"/>
          </a:solidFill>
          <a:ln w="419100">
            <a:solidFill>
              <a:schemeClr val="bg1">
                <a:alpha val="7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B3A42D88-5E09-41CF-9AD2-2B1C17D17511}"/>
              </a:ext>
            </a:extLst>
          </p:cNvPr>
          <p:cNvSpPr txBox="1">
            <a:spLocks/>
          </p:cNvSpPr>
          <p:nvPr/>
        </p:nvSpPr>
        <p:spPr>
          <a:xfrm>
            <a:off x="2490795" y="2572299"/>
            <a:ext cx="7210408" cy="23120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8000" dirty="0">
                <a:solidFill>
                  <a:srgbClr val="C00000"/>
                </a:solidFill>
                <a:latin typeface="Franklin Gothic Demi Cond" panose="020B0706030402020204" pitchFamily="34" charset="0"/>
                <a:cs typeface="Aharoni" panose="02010803020104030203" pitchFamily="2" charset="-79"/>
              </a:rPr>
              <a:t>Mahdottomasta totta!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08E7A00-48E2-46DB-93E5-A6235B446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292" y="790386"/>
            <a:ext cx="3713415" cy="118329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D8DB4360-A529-46B7-A833-560F9635F75A}"/>
              </a:ext>
            </a:extLst>
          </p:cNvPr>
          <p:cNvSpPr txBox="1"/>
          <p:nvPr/>
        </p:nvSpPr>
        <p:spPr>
          <a:xfrm>
            <a:off x="4827493" y="5737802"/>
            <a:ext cx="2537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www.mp.org/fi</a:t>
            </a:r>
          </a:p>
        </p:txBody>
      </p:sp>
    </p:spTree>
    <p:extLst>
      <p:ext uri="{BB962C8B-B14F-4D97-AF65-F5344CB8AC3E}">
        <p14:creationId xmlns:p14="http://schemas.microsoft.com/office/powerpoint/2010/main" val="64033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Kuva, joka sisältää kohteen henkilö, sisä, lapsi, pieni&#10;&#10;Kuvaus luotu automaattisesti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" name="Rectangle 19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582C5CBD-4D05-4339-95BD-A255FCEDBAE9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Saavutamme joka vuosi tuhansia lapsia, nuoria ja aikuisia.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41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ruoho, henkilö, ulko, lapsi&#10;&#10;Kuvaus luotu automaattisesti">
            <a:extLst>
              <a:ext uri="{FF2B5EF4-FFF2-40B4-BE49-F238E27FC236}">
                <a16:creationId xmlns:a16="http://schemas.microsoft.com/office/drawing/2014/main" id="{4D9E3AE6-B0C9-4853-B74D-47C0B6AE2C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516DD3B6-B942-4B52-9D41-325ADFF93BEB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Apua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ja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tukea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monimuotoisten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työmuotojen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kautta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2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78BC331-FFE8-469D-A4C0-90B590D532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uokaaviosymboli: Liitin 2">
            <a:extLst>
              <a:ext uri="{FF2B5EF4-FFF2-40B4-BE49-F238E27FC236}">
                <a16:creationId xmlns:a16="http://schemas.microsoft.com/office/drawing/2014/main" id="{DB42F340-378F-45CE-8DD9-1D59FCBD12CC}"/>
              </a:ext>
            </a:extLst>
          </p:cNvPr>
          <p:cNvSpPr/>
          <p:nvPr/>
        </p:nvSpPr>
        <p:spPr>
          <a:xfrm>
            <a:off x="198781" y="3684494"/>
            <a:ext cx="2980057" cy="3013911"/>
          </a:xfrm>
          <a:prstGeom prst="flowChartConnector">
            <a:avLst/>
          </a:prstGeom>
          <a:solidFill>
            <a:srgbClr val="87B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42319D0-D13F-49F0-8505-89DC44F8B276}"/>
              </a:ext>
            </a:extLst>
          </p:cNvPr>
          <p:cNvSpPr txBox="1"/>
          <p:nvPr/>
        </p:nvSpPr>
        <p:spPr>
          <a:xfrm>
            <a:off x="370997" y="4306309"/>
            <a:ext cx="26356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dirty="0">
                <a:solidFill>
                  <a:schemeClr val="bg1"/>
                </a:solidFill>
              </a:rPr>
              <a:t>Perhetyö ja </a:t>
            </a:r>
            <a:r>
              <a:rPr lang="fi-FI" sz="3600" dirty="0" err="1">
                <a:solidFill>
                  <a:schemeClr val="bg1"/>
                </a:solidFill>
              </a:rPr>
              <a:t>päihdekun-toutustyö</a:t>
            </a:r>
            <a:endParaRPr lang="fi-FI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3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F4FDAD8C-1CC1-49F0-97B9-03E0EE72182B}"/>
              </a:ext>
            </a:extLst>
          </p:cNvPr>
          <p:cNvSpPr txBox="1"/>
          <p:nvPr/>
        </p:nvSpPr>
        <p:spPr>
          <a:xfrm>
            <a:off x="862604" y="3130826"/>
            <a:ext cx="4524973" cy="20763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 err="1">
                <a:latin typeface="+mj-lt"/>
                <a:ea typeface="+mj-ea"/>
                <a:cs typeface="+mj-cs"/>
              </a:rPr>
              <a:t>Monista</a:t>
            </a:r>
            <a:r>
              <a:rPr lang="en-US" sz="5400" b="1" dirty="0"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latin typeface="+mj-lt"/>
                <a:ea typeface="+mj-ea"/>
                <a:cs typeface="+mj-cs"/>
              </a:rPr>
              <a:t>autettavista</a:t>
            </a:r>
            <a:r>
              <a:rPr lang="en-US" sz="5400" b="1" dirty="0">
                <a:latin typeface="+mj-lt"/>
                <a:ea typeface="+mj-ea"/>
                <a:cs typeface="+mj-cs"/>
              </a:rPr>
              <a:t> on </a:t>
            </a:r>
            <a:r>
              <a:rPr lang="en-US" sz="5400" b="1" dirty="0" err="1">
                <a:latin typeface="+mj-lt"/>
                <a:ea typeface="+mj-ea"/>
                <a:cs typeface="+mj-cs"/>
              </a:rPr>
              <a:t>tullut</a:t>
            </a:r>
            <a:r>
              <a:rPr lang="en-US" sz="5400" b="1" dirty="0"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latin typeface="+mj-lt"/>
                <a:ea typeface="+mj-ea"/>
                <a:cs typeface="+mj-cs"/>
              </a:rPr>
              <a:t>auttajia</a:t>
            </a:r>
            <a:r>
              <a:rPr lang="en-US" sz="5400" b="1" dirty="0"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uva 2" descr="Kuva, joka sisältää kohteen henkilö, pitäminen, nainen, pöytä&#10;&#10;Kuvaus luotu automaattisesti">
            <a:extLst>
              <a:ext uri="{FF2B5EF4-FFF2-40B4-BE49-F238E27FC236}">
                <a16:creationId xmlns:a16="http://schemas.microsoft.com/office/drawing/2014/main" id="{C2D38ADB-06DD-4294-9A8F-D063021DB2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6BC6B824-87E6-45DB-A569-8DC778742B8E}"/>
              </a:ext>
            </a:extLst>
          </p:cNvPr>
          <p:cNvSpPr txBox="1"/>
          <p:nvPr/>
        </p:nvSpPr>
        <p:spPr>
          <a:xfrm>
            <a:off x="3677479" y="544776"/>
            <a:ext cx="2922104" cy="2884223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</a:t>
            </a: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Ilman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teitä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olisi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tänään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tässä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685770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94042C3-CF08-45AD-91D4-1DD8117DF3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E2FEEE11-680C-4A89-AC4D-A6D8D1005952}"/>
              </a:ext>
            </a:extLst>
          </p:cNvPr>
          <p:cNvSpPr txBox="1"/>
          <p:nvPr/>
        </p:nvSpPr>
        <p:spPr>
          <a:xfrm>
            <a:off x="9269505" y="3872753"/>
            <a:ext cx="2527724" cy="254597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DAB67C71-0803-4B44-BCD0-C935A8C37307}"/>
              </a:ext>
            </a:extLst>
          </p:cNvPr>
          <p:cNvSpPr txBox="1"/>
          <p:nvPr/>
        </p:nvSpPr>
        <p:spPr>
          <a:xfrm>
            <a:off x="9421743" y="4307647"/>
            <a:ext cx="222324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262626"/>
                </a:solidFill>
                <a:latin typeface="+mj-lt"/>
              </a:rPr>
              <a:t>Soppa-keittiöt</a:t>
            </a:r>
            <a:r>
              <a:rPr lang="en-US" sz="3200" dirty="0">
                <a:solidFill>
                  <a:srgbClr val="262626"/>
                </a:solidFill>
                <a:latin typeface="+mj-lt"/>
              </a:rPr>
              <a:t> ja </a:t>
            </a:r>
            <a:r>
              <a:rPr lang="en-US" sz="3200" dirty="0" err="1">
                <a:solidFill>
                  <a:srgbClr val="262626"/>
                </a:solidFill>
                <a:latin typeface="+mj-lt"/>
              </a:rPr>
              <a:t>lukuopetus</a:t>
            </a:r>
            <a:endParaRPr lang="en-US" sz="3200" dirty="0">
              <a:solidFill>
                <a:srgbClr val="262626"/>
              </a:solidFill>
              <a:latin typeface="+mj-lt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077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17B47802-6EE6-4540-BC8A-4898281145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B6AF8E0-6CC3-4FC5-9A4D-D8FA35615B98}"/>
              </a:ext>
            </a:extLst>
          </p:cNvPr>
          <p:cNvSpPr txBox="1"/>
          <p:nvPr/>
        </p:nvSpPr>
        <p:spPr>
          <a:xfrm>
            <a:off x="9147510" y="363063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3200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Leiri</a:t>
            </a:r>
            <a:r>
              <a:rPr lang="en-US" sz="32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teki</a:t>
            </a:r>
            <a:r>
              <a:rPr lang="en-US" sz="32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tästä</a:t>
            </a:r>
            <a:r>
              <a:rPr lang="en-US" sz="32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kesästä</a:t>
            </a:r>
            <a:r>
              <a:rPr lang="en-US" sz="32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elämäni</a:t>
            </a:r>
            <a:r>
              <a:rPr lang="en-US" sz="32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parhaan</a:t>
            </a:r>
            <a:r>
              <a:rPr lang="en-US" sz="32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!”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D6D43940-3268-4B5C-A3BF-E4E4F9602C79}"/>
              </a:ext>
            </a:extLst>
          </p:cNvPr>
          <p:cNvSpPr txBox="1"/>
          <p:nvPr/>
        </p:nvSpPr>
        <p:spPr>
          <a:xfrm>
            <a:off x="7903029" y="518095"/>
            <a:ext cx="48853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>
                <a:solidFill>
                  <a:schemeClr val="bg1"/>
                </a:solidFill>
              </a:rPr>
              <a:t>Leirit ja kerhot tavoittavat joka vuosi satoja lapsia ja nuoria</a:t>
            </a:r>
          </a:p>
        </p:txBody>
      </p:sp>
    </p:spTree>
    <p:extLst>
      <p:ext uri="{BB962C8B-B14F-4D97-AF65-F5344CB8AC3E}">
        <p14:creationId xmlns:p14="http://schemas.microsoft.com/office/powerpoint/2010/main" val="3025874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henkilö, rakennus, ruoho&#10;&#10;Kuvaus luotu automaattisesti">
            <a:extLst>
              <a:ext uri="{FF2B5EF4-FFF2-40B4-BE49-F238E27FC236}">
                <a16:creationId xmlns:a16="http://schemas.microsoft.com/office/drawing/2014/main" id="{E878D1A0-8BD7-4974-9853-6ADA8DA1BC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C650289E-4E76-429E-94BE-3CEF293DC89A}"/>
              </a:ext>
            </a:extLst>
          </p:cNvPr>
          <p:cNvSpPr txBox="1"/>
          <p:nvPr/>
        </p:nvSpPr>
        <p:spPr>
          <a:xfrm>
            <a:off x="282293" y="3877681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Paljon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enemmän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kuin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vain </a:t>
            </a:r>
            <a:r>
              <a:rPr lang="en-US" sz="2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laatikollinen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vaatteita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579D281A-0C77-4952-8AFE-3147FD84B384}"/>
              </a:ext>
            </a:extLst>
          </p:cNvPr>
          <p:cNvSpPr txBox="1"/>
          <p:nvPr/>
        </p:nvSpPr>
        <p:spPr>
          <a:xfrm>
            <a:off x="1658470" y="271044"/>
            <a:ext cx="75303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000" dirty="0"/>
              <a:t>Äitiyspakkausprojekti rakentaa parempaa tulevaisuutta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29F9ADAE-27BF-4EE0-B161-898D90A65B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82" y="271044"/>
            <a:ext cx="1712092" cy="242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35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A1BDC6A-901B-4B0F-AFAE-51BBCCB503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E6A2BDCE-D3C6-49D0-96F1-8521265DC674}"/>
              </a:ext>
            </a:extLst>
          </p:cNvPr>
          <p:cNvSpPr txBox="1"/>
          <p:nvPr/>
        </p:nvSpPr>
        <p:spPr>
          <a:xfrm>
            <a:off x="8856617" y="248194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Avaa</a:t>
            </a:r>
            <a:r>
              <a:rPr lang="en-US" sz="28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ovet</a:t>
            </a:r>
            <a:r>
              <a:rPr lang="en-US" sz="28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ja </a:t>
            </a:r>
            <a:r>
              <a:rPr lang="en-US" sz="28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antaa</a:t>
            </a:r>
            <a:r>
              <a:rPr lang="en-US" sz="28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välitöntä</a:t>
            </a:r>
            <a:r>
              <a:rPr lang="en-US" sz="28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apua</a:t>
            </a:r>
            <a:endParaRPr lang="en-US" sz="28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8989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henkilö, sisä, ryhmä, istuminen&#10;&#10;Kuvaus luotu automaattisesti">
            <a:extLst>
              <a:ext uri="{FF2B5EF4-FFF2-40B4-BE49-F238E27FC236}">
                <a16:creationId xmlns:a16="http://schemas.microsoft.com/office/drawing/2014/main" id="{BBCEB50D-4329-415A-A424-BAEEA8982D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3DA4148D-5761-4AC4-81A5-DA71BD37519E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Opetusta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valistusta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tukea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ja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neuvontaa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äideille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56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951EF4AB-4CB5-4390-A03E-2E8C9116C696}"/>
              </a:ext>
            </a:extLst>
          </p:cNvPr>
          <p:cNvSpPr txBox="1"/>
          <p:nvPr/>
        </p:nvSpPr>
        <p:spPr>
          <a:xfrm>
            <a:off x="6965759" y="3829876"/>
            <a:ext cx="4645250" cy="21153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Ytimessä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evankeliumin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muuttava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voima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429DE8B1-777D-4E51-B68C-847635AB89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52FAA15B-84A6-43C2-9E90-99912CBD9A2B}"/>
              </a:ext>
            </a:extLst>
          </p:cNvPr>
          <p:cNvSpPr txBox="1"/>
          <p:nvPr/>
        </p:nvSpPr>
        <p:spPr>
          <a:xfrm>
            <a:off x="5495044" y="411242"/>
            <a:ext cx="3409405" cy="3245941"/>
          </a:xfrm>
          <a:prstGeom prst="flowChartConnector">
            <a:avLst/>
          </a:prstGeom>
          <a:solidFill>
            <a:srgbClr val="D32D8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Muutoksen suunta on sisältä ulospäin.</a:t>
            </a:r>
          </a:p>
        </p:txBody>
      </p:sp>
    </p:spTree>
    <p:extLst>
      <p:ext uri="{BB962C8B-B14F-4D97-AF65-F5344CB8AC3E}">
        <p14:creationId xmlns:p14="http://schemas.microsoft.com/office/powerpoint/2010/main" val="2790264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rakennus, henkilö, pieni, nuori&#10;&#10;Kuvaus luotu automaattisesti">
            <a:extLst>
              <a:ext uri="{FF2B5EF4-FFF2-40B4-BE49-F238E27FC236}">
                <a16:creationId xmlns:a16="http://schemas.microsoft.com/office/drawing/2014/main" id="{330E309B-072D-49A3-9F65-C5DE95FE0C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09E36E09-886B-4F33-B20F-6C9B4308F7A4}"/>
              </a:ext>
            </a:extLst>
          </p:cNvPr>
          <p:cNvSpPr txBox="1"/>
          <p:nvPr/>
        </p:nvSpPr>
        <p:spPr>
          <a:xfrm>
            <a:off x="747253" y="916811"/>
            <a:ext cx="30578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/>
              <a:t>Apua ja evankeliumia Itä-Euroopan hädänalaisille lapsille, nuorille ja perheille jo yli 45 vuotta.</a:t>
            </a:r>
          </a:p>
        </p:txBody>
      </p:sp>
      <p:sp>
        <p:nvSpPr>
          <p:cNvPr id="6" name="Vuokaaviosymboli: Liitin 5">
            <a:extLst>
              <a:ext uri="{FF2B5EF4-FFF2-40B4-BE49-F238E27FC236}">
                <a16:creationId xmlns:a16="http://schemas.microsoft.com/office/drawing/2014/main" id="{138263B2-2354-46CF-A033-AE2F30CC51CC}"/>
              </a:ext>
            </a:extLst>
          </p:cNvPr>
          <p:cNvSpPr/>
          <p:nvPr/>
        </p:nvSpPr>
        <p:spPr>
          <a:xfrm>
            <a:off x="8233708" y="564096"/>
            <a:ext cx="3472293" cy="3685592"/>
          </a:xfrm>
          <a:prstGeom prst="flowChartConnector">
            <a:avLst/>
          </a:prstGeom>
          <a:solidFill>
            <a:srgbClr val="D30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4A304C89-D9D5-41A9-A29F-7BF29E351FAB}"/>
              </a:ext>
            </a:extLst>
          </p:cNvPr>
          <p:cNvSpPr txBox="1"/>
          <p:nvPr/>
        </p:nvSpPr>
        <p:spPr>
          <a:xfrm>
            <a:off x="8607586" y="1060045"/>
            <a:ext cx="27245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i="1" dirty="0">
                <a:solidFill>
                  <a:schemeClr val="bg1"/>
                </a:solidFill>
              </a:rPr>
              <a:t>”Oikeaan aikaan annettu apu voi pelastaa koko loppuelämän.”</a:t>
            </a:r>
          </a:p>
        </p:txBody>
      </p:sp>
    </p:spTree>
    <p:extLst>
      <p:ext uri="{BB962C8B-B14F-4D97-AF65-F5344CB8AC3E}">
        <p14:creationId xmlns:p14="http://schemas.microsoft.com/office/powerpoint/2010/main" val="115776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lattia, ryhmä, henkilö, poseeraaminen&#10;&#10;Kuvaus luotu, erittäin korkea luotettavuus">
            <a:extLst>
              <a:ext uri="{FF2B5EF4-FFF2-40B4-BE49-F238E27FC236}">
                <a16:creationId xmlns:a16="http://schemas.microsoft.com/office/drawing/2014/main" id="{D4EA8395-A152-4FA5-86A1-ED4B4877DC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A41F3603-AFF8-407A-A081-9390CBFC4A90}"/>
              </a:ext>
            </a:extLst>
          </p:cNvPr>
          <p:cNvSpPr txBox="1"/>
          <p:nvPr/>
        </p:nvSpPr>
        <p:spPr>
          <a:xfrm>
            <a:off x="306612" y="3244334"/>
            <a:ext cx="3155045" cy="330149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uLnTx/>
                <a:uFillTx/>
                <a:latin typeface="+mj-lt"/>
                <a:ea typeface="+mj-ea"/>
                <a:cs typeface="+mj-cs"/>
              </a:rPr>
              <a:t>Muutos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solidFill>
                  <a:srgbClr val="262626"/>
                </a:solidFill>
                <a:uLnTx/>
                <a:uFillTx/>
                <a:latin typeface="+mj-lt"/>
                <a:ea typeface="+mj-ea"/>
                <a:cs typeface="+mj-cs"/>
              </a:rPr>
              <a:t> on </a:t>
            </a: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uLnTx/>
                <a:uFillTx/>
                <a:latin typeface="+mj-lt"/>
                <a:ea typeface="+mj-ea"/>
                <a:cs typeface="+mj-cs"/>
              </a:rPr>
              <a:t>mahdollinen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solidFill>
                  <a:srgbClr val="262626"/>
                </a:solidFill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uLnTx/>
                <a:uFillTx/>
                <a:latin typeface="+mj-lt"/>
                <a:ea typeface="+mj-ea"/>
                <a:cs typeface="+mj-cs"/>
              </a:rPr>
              <a:t>yksi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solidFill>
                  <a:srgbClr val="262626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ihminen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solidFill>
                  <a:srgbClr val="262626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uLnTx/>
                <a:uFillTx/>
                <a:latin typeface="+mj-lt"/>
                <a:ea typeface="+mj-ea"/>
                <a:cs typeface="+mj-cs"/>
              </a:rPr>
              <a:t>kerrallaan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solidFill>
                  <a:srgbClr val="262626"/>
                </a:solidFill>
                <a:uLnTx/>
                <a:uFillTx/>
                <a:latin typeface="+mj-lt"/>
                <a:ea typeface="+mj-ea"/>
                <a:cs typeface="+mj-cs"/>
              </a:rPr>
              <a:t>! 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FB933FD8-69A8-4790-B35E-131863FB9102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 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BB98AE7-5F07-46A6-BCED-938CB0628A22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680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AA6C10B1-E914-4A08-8F54-113F1DE39C25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BEBE3540-9102-4053-8086-7E910E7280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464" y="3777329"/>
            <a:ext cx="3771398" cy="2658283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B9E955DE-04BC-41AE-9E6C-683FBC17C30E}"/>
              </a:ext>
            </a:extLst>
          </p:cNvPr>
          <p:cNvSpPr txBox="1"/>
          <p:nvPr/>
        </p:nvSpPr>
        <p:spPr>
          <a:xfrm>
            <a:off x="464091" y="-118616"/>
            <a:ext cx="2409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600" dirty="0">
                <a:latin typeface="Edwardian Script ITC" panose="030303020407070D0804" pitchFamily="66" charset="0"/>
              </a:rPr>
              <a:t>Ester</a:t>
            </a:r>
          </a:p>
        </p:txBody>
      </p:sp>
    </p:spTree>
    <p:extLst>
      <p:ext uri="{BB962C8B-B14F-4D97-AF65-F5344CB8AC3E}">
        <p14:creationId xmlns:p14="http://schemas.microsoft.com/office/powerpoint/2010/main" val="166323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A1AA7F4A-AB83-4200-B74C-89C2BD98B65A}"/>
              </a:ext>
            </a:extLst>
          </p:cNvPr>
          <p:cNvSpPr txBox="1"/>
          <p:nvPr/>
        </p:nvSpPr>
        <p:spPr>
          <a:xfrm>
            <a:off x="52389" y="5729652"/>
            <a:ext cx="12139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Tilaa maksuton uutislehti! </a:t>
            </a: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srgbClr val="E3258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www.mp.org/fi/tilaa-uutislehti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11CE8CE5-E0BB-4B2B-A8EF-EB2F7B0B6294}"/>
              </a:ext>
            </a:extLst>
          </p:cNvPr>
          <p:cNvSpPr txBox="1"/>
          <p:nvPr/>
        </p:nvSpPr>
        <p:spPr>
          <a:xfrm>
            <a:off x="230980" y="290695"/>
            <a:ext cx="11730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Haluatko kuulla lisää?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3DC8872-AEE5-478D-80C1-85A3F6230E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9740" y="1947891"/>
            <a:ext cx="3429000" cy="3429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5BFC8F35-A370-4D1A-A27E-86F7F41D9C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138" y="1947892"/>
            <a:ext cx="3428999" cy="3428999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488E56B-9B6A-46D5-820C-59F1AEB9C3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6" y="1947891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1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81F1A83D-F545-4404-8B30-E63D9D7AD67A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3" name="Puhekupla: Soikea 2">
            <a:extLst>
              <a:ext uri="{FF2B5EF4-FFF2-40B4-BE49-F238E27FC236}">
                <a16:creationId xmlns:a16="http://schemas.microsoft.com/office/drawing/2014/main" id="{C1FAE649-EE13-4A0A-A29C-366414FEC6BC}"/>
              </a:ext>
            </a:extLst>
          </p:cNvPr>
          <p:cNvSpPr/>
          <p:nvPr/>
        </p:nvSpPr>
        <p:spPr>
          <a:xfrm>
            <a:off x="1325217" y="344556"/>
            <a:ext cx="9541565" cy="5274365"/>
          </a:xfrm>
          <a:prstGeom prst="wedgeEllipseCallout">
            <a:avLst>
              <a:gd name="adj1" fmla="val -45694"/>
              <a:gd name="adj2" fmla="val 6476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9E8EA9F2-D828-43DF-8766-B078FCF8DD92}"/>
              </a:ext>
            </a:extLst>
          </p:cNvPr>
          <p:cNvSpPr txBox="1"/>
          <p:nvPr/>
        </p:nvSpPr>
        <p:spPr>
          <a:xfrm>
            <a:off x="2984431" y="904246"/>
            <a:ext cx="73417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800" dirty="0">
                <a:latin typeface="Comic Sans MS" panose="030F0702030302020204" pitchFamily="66" charset="0"/>
              </a:rPr>
              <a:t>Miten voin </a:t>
            </a:r>
          </a:p>
          <a:p>
            <a:r>
              <a:rPr lang="fi-FI" sz="8800" dirty="0">
                <a:latin typeface="Comic Sans MS" panose="030F0702030302020204" pitchFamily="66" charset="0"/>
              </a:rPr>
              <a:t>olla mukana auttamassa?</a:t>
            </a:r>
          </a:p>
        </p:txBody>
      </p:sp>
    </p:spTree>
    <p:extLst>
      <p:ext uri="{BB962C8B-B14F-4D97-AF65-F5344CB8AC3E}">
        <p14:creationId xmlns:p14="http://schemas.microsoft.com/office/powerpoint/2010/main" val="74593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72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233E1D0D-FE4E-4F98-A231-3F93AAE9AA4C}"/>
              </a:ext>
            </a:extLst>
          </p:cNvPr>
          <p:cNvSpPr txBox="1"/>
          <p:nvPr/>
        </p:nvSpPr>
        <p:spPr>
          <a:xfrm>
            <a:off x="824335" y="1044061"/>
            <a:ext cx="4524973" cy="2076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Rukoile työn puolesta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 descr="Kuva, joka sisältää kohteen henkilö, nainen, puhuminen, puhelin&#10;&#10;Kuvaus luotu automaattisesti">
            <a:extLst>
              <a:ext uri="{FF2B5EF4-FFF2-40B4-BE49-F238E27FC236}">
                <a16:creationId xmlns:a16="http://schemas.microsoft.com/office/drawing/2014/main" id="{F666855D-0BA1-498E-8083-CB97D7CD9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D61FA055-C484-4530-A84F-45B7C2D2BF7E}"/>
              </a:ext>
            </a:extLst>
          </p:cNvPr>
          <p:cNvSpPr txBox="1"/>
          <p:nvPr/>
        </p:nvSpPr>
        <p:spPr>
          <a:xfrm>
            <a:off x="824334" y="3120394"/>
            <a:ext cx="42786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Pyytäkää, niin teille annetaan. Etsikää, niin te löydätte. Kolkuttakaa, niin teille avataan.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Matt 7:7</a:t>
            </a:r>
          </a:p>
        </p:txBody>
      </p:sp>
    </p:spTree>
    <p:extLst>
      <p:ext uri="{BB962C8B-B14F-4D97-AF65-F5344CB8AC3E}">
        <p14:creationId xmlns:p14="http://schemas.microsoft.com/office/powerpoint/2010/main" val="1374805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A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072F0F-628A-41D1-B5C0-533FA436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782" y="732460"/>
            <a:ext cx="4993630" cy="127114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6000" b="1" dirty="0"/>
              <a:t>Tue</a:t>
            </a: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työtä taloudellisesti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5052857-F2D5-4928-8F44-46F49329A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3329" y="532842"/>
            <a:ext cx="6118671" cy="6325158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C37C3FF8-675A-4EDB-B40F-E9F99A555385}"/>
              </a:ext>
            </a:extLst>
          </p:cNvPr>
          <p:cNvSpPr txBox="1"/>
          <p:nvPr/>
        </p:nvSpPr>
        <p:spPr>
          <a:xfrm>
            <a:off x="796705" y="5940874"/>
            <a:ext cx="4103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Keräyslupa RA/2018/581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9BE36051-0C53-40E3-9027-7E0706835ECA}"/>
              </a:ext>
            </a:extLst>
          </p:cNvPr>
          <p:cNvSpPr txBox="1"/>
          <p:nvPr/>
        </p:nvSpPr>
        <p:spPr>
          <a:xfrm>
            <a:off x="796706" y="5017544"/>
            <a:ext cx="4195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MobilePay 40887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0397EFCA-DE6C-4B30-A174-59BD85F416B3}"/>
              </a:ext>
            </a:extLst>
          </p:cNvPr>
          <p:cNvSpPr txBox="1"/>
          <p:nvPr/>
        </p:nvSpPr>
        <p:spPr>
          <a:xfrm>
            <a:off x="796706" y="2331014"/>
            <a:ext cx="4724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www.mp.org/fi/tue-työtä</a:t>
            </a: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422FE217-4D3E-4CD9-BB96-D87483C7BC7A}"/>
              </a:ext>
            </a:extLst>
          </p:cNvPr>
          <p:cNvSpPr txBox="1"/>
          <p:nvPr/>
        </p:nvSpPr>
        <p:spPr>
          <a:xfrm>
            <a:off x="796706" y="3002741"/>
            <a:ext cx="484701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TUKIPUHELIN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0600-16444 (10 eur)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0600-16888 (20 eur)</a:t>
            </a:r>
          </a:p>
        </p:txBody>
      </p:sp>
    </p:spTree>
    <p:extLst>
      <p:ext uri="{BB962C8B-B14F-4D97-AF65-F5344CB8AC3E}">
        <p14:creationId xmlns:p14="http://schemas.microsoft.com/office/powerpoint/2010/main" val="4237461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AC5E8548-8D3B-478A-9258-0930F7E7E8B1}"/>
              </a:ext>
            </a:extLst>
          </p:cNvPr>
          <p:cNvSpPr txBox="1"/>
          <p:nvPr/>
        </p:nvSpPr>
        <p:spPr>
          <a:xfrm>
            <a:off x="991195" y="847428"/>
            <a:ext cx="4866116" cy="20763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Kokoa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ja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lähetä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vaatesetti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vauvalle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uva 5" descr="Kuva, joka sisältää kohteen istuminen, avoin, vuode, kohteet&#10;&#10;Kuvaus luotu automaattisesti">
            <a:extLst>
              <a:ext uri="{FF2B5EF4-FFF2-40B4-BE49-F238E27FC236}">
                <a16:creationId xmlns:a16="http://schemas.microsoft.com/office/drawing/2014/main" id="{26B3ACC4-F0AD-4AF3-A625-64620B5CE0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ABA5BC6A-FF28-40FF-B567-D4C876FCF4AD}"/>
              </a:ext>
            </a:extLst>
          </p:cNvPr>
          <p:cNvSpPr txBox="1"/>
          <p:nvPr/>
        </p:nvSpPr>
        <p:spPr>
          <a:xfrm>
            <a:off x="991195" y="3390189"/>
            <a:ext cx="396843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Katso tarkemmat ohjeet: </a:t>
            </a: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srgbClr val="5DAE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www.mp.org/fi/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srgbClr val="5DAE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vaatesetti</a:t>
            </a:r>
          </a:p>
        </p:txBody>
      </p:sp>
    </p:spTree>
    <p:extLst>
      <p:ext uri="{BB962C8B-B14F-4D97-AF65-F5344CB8AC3E}">
        <p14:creationId xmlns:p14="http://schemas.microsoft.com/office/powerpoint/2010/main" val="2233551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9FB7DC-3325-4C50-97E4-60EC25133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01" y="317130"/>
            <a:ext cx="6591111" cy="187238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5400" b="1" dirty="0"/>
              <a:t>Osta Mission Possiblen </a:t>
            </a:r>
            <a:r>
              <a:rPr lang="en-US" sz="5400" b="1" dirty="0" err="1"/>
              <a:t>tukituotteita</a:t>
            </a:r>
            <a:endParaRPr lang="en-US" sz="5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uva 2" descr="Kuva, joka sisältää kohteen punainen, sisä, valokuva, pöytä&#10;&#10;Kuvaus luotu automaattisesti">
            <a:extLst>
              <a:ext uri="{FF2B5EF4-FFF2-40B4-BE49-F238E27FC236}">
                <a16:creationId xmlns:a16="http://schemas.microsoft.com/office/drawing/2014/main" id="{5FFEE432-93A5-45BF-98B1-1397430EFB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9980ED8-56A1-44C9-B913-34C2ED9E3E4F}"/>
              </a:ext>
            </a:extLst>
          </p:cNvPr>
          <p:cNvSpPr txBox="1"/>
          <p:nvPr/>
        </p:nvSpPr>
        <p:spPr>
          <a:xfrm>
            <a:off x="734029" y="2334116"/>
            <a:ext cx="512328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/>
              <a:t>Paremman huomisen lahjakortit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/>
              <a:t>Joulukortit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/>
              <a:t>Postikortit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/>
              <a:t>”Muista minua” –jääkaappimagneetit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/>
              <a:t>”Näe lapsi!” –heijastimet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/>
              <a:t>WISH-kaulakorut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/>
              <a:t>Nahkarannekkeet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/>
              <a:t>Kangaskassit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/>
              <a:t>ym.</a:t>
            </a:r>
          </a:p>
          <a:p>
            <a:endParaRPr lang="fi-FI" sz="2600" dirty="0"/>
          </a:p>
          <a:p>
            <a:pPr marL="285750" indent="-285750">
              <a:buFontTx/>
              <a:buChar char="-"/>
            </a:pPr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8825C102-700E-4A85-BDBB-DB6AA018A89E}"/>
              </a:ext>
            </a:extLst>
          </p:cNvPr>
          <p:cNvSpPr txBox="1"/>
          <p:nvPr/>
        </p:nvSpPr>
        <p:spPr>
          <a:xfrm>
            <a:off x="572629" y="1866351"/>
            <a:ext cx="5287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rgbClr val="FF0000"/>
                </a:solidFill>
              </a:rPr>
              <a:t>www.mp.org/fi/kampanjatuotteet</a:t>
            </a:r>
          </a:p>
        </p:txBody>
      </p:sp>
    </p:spTree>
    <p:extLst>
      <p:ext uri="{BB962C8B-B14F-4D97-AF65-F5344CB8AC3E}">
        <p14:creationId xmlns:p14="http://schemas.microsoft.com/office/powerpoint/2010/main" val="155803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0D135866-6B81-4FA5-92BC-888E2B055400}"/>
              </a:ext>
            </a:extLst>
          </p:cNvPr>
          <p:cNvSpPr txBox="1"/>
          <p:nvPr/>
        </p:nvSpPr>
        <p:spPr>
          <a:xfrm>
            <a:off x="914915" y="640427"/>
            <a:ext cx="5024284" cy="18225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KERRO KAVERILLE!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A957FE8-1BF9-4B33-8FEC-80DDC8C623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5BEA878A-F68D-492F-9422-6FA95BD884C9}"/>
              </a:ext>
            </a:extLst>
          </p:cNvPr>
          <p:cNvSpPr txBox="1"/>
          <p:nvPr/>
        </p:nvSpPr>
        <p:spPr>
          <a:xfrm>
            <a:off x="798879" y="2250320"/>
            <a:ext cx="44644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 dirty="0"/>
              <a:t>Anna uutislehti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 dirty="0"/>
              <a:t>Jaa Facebookissa</a:t>
            </a:r>
          </a:p>
          <a:p>
            <a:endParaRPr lang="fi-FI" sz="3200" dirty="0"/>
          </a:p>
          <a:p>
            <a:endParaRPr lang="fi-FI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 dirty="0"/>
              <a:t>Seuraa Instagramissa</a:t>
            </a:r>
          </a:p>
          <a:p>
            <a:r>
              <a:rPr lang="fi-FI" sz="32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 dirty="0"/>
              <a:t>Pidä kotikutsut</a:t>
            </a:r>
          </a:p>
        </p:txBody>
      </p:sp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175729CE-9F26-42F4-9B33-68A3191F6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158" y="3232883"/>
            <a:ext cx="436190" cy="43619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7553C2DD-C62D-4A6E-A03D-DE46031275AA}"/>
              </a:ext>
            </a:extLst>
          </p:cNvPr>
          <p:cNvSpPr txBox="1"/>
          <p:nvPr/>
        </p:nvSpPr>
        <p:spPr>
          <a:xfrm>
            <a:off x="1516222" y="3220145"/>
            <a:ext cx="3747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Mission Possible Finland</a:t>
            </a:r>
          </a:p>
        </p:txBody>
      </p:sp>
      <p:pic>
        <p:nvPicPr>
          <p:cNvPr id="9" name="Kuva 8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E991ADDF-2D0E-4A07-87EA-CD40A4DE42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158" y="3725596"/>
            <a:ext cx="436190" cy="43619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8866E8CC-3004-43B4-8848-A996CD59CDE3}"/>
              </a:ext>
            </a:extLst>
          </p:cNvPr>
          <p:cNvSpPr txBox="1"/>
          <p:nvPr/>
        </p:nvSpPr>
        <p:spPr>
          <a:xfrm>
            <a:off x="1516222" y="3704679"/>
            <a:ext cx="324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Pienimmän parhaaksi</a:t>
            </a:r>
          </a:p>
        </p:txBody>
      </p:sp>
      <p:pic>
        <p:nvPicPr>
          <p:cNvPr id="11" name="Kuva 10" descr="Kuva, joka sisältää kohteen ruoka&#10;&#10;Kuvaus luotu automaattisesti">
            <a:extLst>
              <a:ext uri="{FF2B5EF4-FFF2-40B4-BE49-F238E27FC236}">
                <a16:creationId xmlns:a16="http://schemas.microsoft.com/office/drawing/2014/main" id="{C87481EF-6CB1-4B4E-9C7E-02BBD2E31D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328" y="4717686"/>
            <a:ext cx="386020" cy="386620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298C2924-F4C9-4426-8463-649EA1D7D547}"/>
              </a:ext>
            </a:extLst>
          </p:cNvPr>
          <p:cNvSpPr txBox="1"/>
          <p:nvPr/>
        </p:nvSpPr>
        <p:spPr>
          <a:xfrm>
            <a:off x="1540748" y="4680163"/>
            <a:ext cx="3293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Mission Possible Finland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1F3E2346-85B6-4A2E-B30D-9EF5F688F5F4}"/>
              </a:ext>
            </a:extLst>
          </p:cNvPr>
          <p:cNvSpPr txBox="1"/>
          <p:nvPr/>
        </p:nvSpPr>
        <p:spPr>
          <a:xfrm>
            <a:off x="1150158" y="5587179"/>
            <a:ext cx="5024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FFCC66"/>
                </a:solidFill>
              </a:rPr>
              <a:t>www.mp.org/fi/esittelymateriaalit</a:t>
            </a:r>
          </a:p>
        </p:txBody>
      </p:sp>
    </p:spTree>
    <p:extLst>
      <p:ext uri="{BB962C8B-B14F-4D97-AF65-F5344CB8AC3E}">
        <p14:creationId xmlns:p14="http://schemas.microsoft.com/office/powerpoint/2010/main" val="3586210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36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627D9AB-EA3C-4A20-85C5-6D88C05EA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92" y="544777"/>
            <a:ext cx="5363898" cy="207633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Tule mukaan vapaaehtoistyöhön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0AC2E4A-C053-48B9-BAED-F60D607CF1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33EE9CB7-C62C-4853-8215-9AFB00DDAD50}"/>
              </a:ext>
            </a:extLst>
          </p:cNvPr>
          <p:cNvSpPr txBox="1"/>
          <p:nvPr/>
        </p:nvSpPr>
        <p:spPr>
          <a:xfrm>
            <a:off x="592893" y="3256074"/>
            <a:ext cx="56562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Erilaiset hyväntekeväisyys-tempaukset ja tapahtumat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Kampanjatuotteiden myynti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Pienimmän parhaaksi keräys-pisteen vastaavana toimiminen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Kotikutsujen järjestäminen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B2CB1F4-9A61-4C5B-BB46-7A3437A0043B}"/>
              </a:ext>
            </a:extLst>
          </p:cNvPr>
          <p:cNvSpPr txBox="1"/>
          <p:nvPr/>
        </p:nvSpPr>
        <p:spPr>
          <a:xfrm>
            <a:off x="592891" y="2375359"/>
            <a:ext cx="4763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Esimerkkejä:</a:t>
            </a:r>
          </a:p>
        </p:txBody>
      </p:sp>
    </p:spTree>
    <p:extLst>
      <p:ext uri="{BB962C8B-B14F-4D97-AF65-F5344CB8AC3E}">
        <p14:creationId xmlns:p14="http://schemas.microsoft.com/office/powerpoint/2010/main" val="3930991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52DB7C9B-68EB-4F21-9C58-57441E1EA1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F8469EDC-1FCA-43AA-B72D-37922195D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4171828" cy="3328841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1E9E84E0-CDCB-4D80-AA36-861500F64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823" y="1629872"/>
            <a:ext cx="3444215" cy="2861108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9D3D0F86-2036-4632-AE69-9A9BE45C0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51045"/>
            <a:ext cx="4025348" cy="250694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F4363F60-05CC-44F3-BAAB-FEE45BC5F2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54"/>
          <a:stretch/>
        </p:blipFill>
        <p:spPr>
          <a:xfrm>
            <a:off x="3583040" y="3676258"/>
            <a:ext cx="4390482" cy="319872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072EA06E-502D-4E71-94D5-85930E9716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4667" y="0"/>
            <a:ext cx="4127333" cy="3676258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89185DFD-0D89-4A17-AE9A-9B03EA6228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8557" y="3429000"/>
            <a:ext cx="5553236" cy="3919061"/>
          </a:xfrm>
          <a:prstGeom prst="rect">
            <a:avLst/>
          </a:prstGeom>
        </p:spPr>
      </p:pic>
      <p:sp>
        <p:nvSpPr>
          <p:cNvPr id="12" name="Vuokaaviosymboli: Liitin 11">
            <a:extLst>
              <a:ext uri="{FF2B5EF4-FFF2-40B4-BE49-F238E27FC236}">
                <a16:creationId xmlns:a16="http://schemas.microsoft.com/office/drawing/2014/main" id="{4C4BC1F1-AF49-4136-9722-5C78212AE6C8}"/>
              </a:ext>
            </a:extLst>
          </p:cNvPr>
          <p:cNvSpPr/>
          <p:nvPr/>
        </p:nvSpPr>
        <p:spPr>
          <a:xfrm>
            <a:off x="5355624" y="1737943"/>
            <a:ext cx="2756483" cy="2753037"/>
          </a:xfrm>
          <a:prstGeom prst="flowChartConnector">
            <a:avLst/>
          </a:prstGeom>
          <a:solidFill>
            <a:srgbClr val="D30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43B7B869-62A4-477E-9D9D-BF4A50AEF449}"/>
              </a:ext>
            </a:extLst>
          </p:cNvPr>
          <p:cNvSpPr txBox="1"/>
          <p:nvPr/>
        </p:nvSpPr>
        <p:spPr>
          <a:xfrm>
            <a:off x="5688172" y="2183263"/>
            <a:ext cx="21897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”Kaikella on aikansa…”</a:t>
            </a:r>
          </a:p>
        </p:txBody>
      </p:sp>
    </p:spTree>
    <p:extLst>
      <p:ext uri="{BB962C8B-B14F-4D97-AF65-F5344CB8AC3E}">
        <p14:creationId xmlns:p14="http://schemas.microsoft.com/office/powerpoint/2010/main" val="283002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557594B-2F04-4025-A5EB-4FB6C54E33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675BA644-ED2A-4433-AF3C-9B70465FE181}"/>
              </a:ext>
            </a:extLst>
          </p:cNvPr>
          <p:cNvSpPr/>
          <p:nvPr/>
        </p:nvSpPr>
        <p:spPr>
          <a:xfrm>
            <a:off x="841408" y="166556"/>
            <a:ext cx="62395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54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Mahdoton voi muuttua mahdolliseksi! </a:t>
            </a:r>
            <a:endParaRPr lang="fi-FI" sz="5400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0CF5F061-DE21-4009-B5C6-79320CF53C8B}"/>
              </a:ext>
            </a:extLst>
          </p:cNvPr>
          <p:cNvSpPr txBox="1"/>
          <p:nvPr/>
        </p:nvSpPr>
        <p:spPr>
          <a:xfrm>
            <a:off x="9849392" y="4323806"/>
            <a:ext cx="1864079" cy="1873252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Kiitos</a:t>
            </a:r>
            <a:r>
              <a:rPr lang="en-US" sz="3600" b="1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AAF12C4-F3F5-4809-8779-670F18C39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911" y="1920882"/>
            <a:ext cx="2792338" cy="910699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B37094E1-FBC7-4A07-A8CC-E96D56CF63D5}"/>
              </a:ext>
            </a:extLst>
          </p:cNvPr>
          <p:cNvSpPr txBox="1"/>
          <p:nvPr/>
        </p:nvSpPr>
        <p:spPr>
          <a:xfrm>
            <a:off x="9512926" y="6312201"/>
            <a:ext cx="2537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</a:rPr>
              <a:t>www.mp.org/fi</a:t>
            </a:r>
          </a:p>
        </p:txBody>
      </p:sp>
    </p:spTree>
    <p:extLst>
      <p:ext uri="{BB962C8B-B14F-4D97-AF65-F5344CB8AC3E}">
        <p14:creationId xmlns:p14="http://schemas.microsoft.com/office/powerpoint/2010/main" val="382300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issa, rakennus, seisominen, kävely&#10;&#10;Kuvaus luotu automaattisesti">
            <a:extLst>
              <a:ext uri="{FF2B5EF4-FFF2-40B4-BE49-F238E27FC236}">
                <a16:creationId xmlns:a16="http://schemas.microsoft.com/office/drawing/2014/main" id="{660311E2-1AEA-4FE0-9896-D7E1672A07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3A4D6736-BD8E-4B21-B6C5-F08DF3AA6E29}"/>
              </a:ext>
            </a:extLst>
          </p:cNvPr>
          <p:cNvSpPr txBox="1"/>
          <p:nvPr/>
        </p:nvSpPr>
        <p:spPr>
          <a:xfrm>
            <a:off x="9228168" y="322941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en-US" sz="26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EADEB166-5A35-4AE2-A482-C406F796F149}"/>
              </a:ext>
            </a:extLst>
          </p:cNvPr>
          <p:cNvSpPr txBox="1"/>
          <p:nvPr/>
        </p:nvSpPr>
        <p:spPr>
          <a:xfrm>
            <a:off x="9194341" y="493059"/>
            <a:ext cx="2820007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800" b="1" dirty="0">
                <a:solidFill>
                  <a:srgbClr val="262626"/>
                </a:solidFill>
              </a:rPr>
              <a:t>1995</a:t>
            </a:r>
            <a:r>
              <a:rPr lang="en-US" altLang="en-US" b="1" dirty="0">
                <a:solidFill>
                  <a:srgbClr val="262626"/>
                </a:solidFill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800" dirty="0" err="1">
                <a:solidFill>
                  <a:srgbClr val="262626"/>
                </a:solidFill>
              </a:rPr>
              <a:t>Kohtaaminen</a:t>
            </a:r>
            <a:r>
              <a:rPr lang="en-US" altLang="en-US" sz="2800" dirty="0">
                <a:solidFill>
                  <a:srgbClr val="262626"/>
                </a:solidFill>
              </a:rPr>
              <a:t> </a:t>
            </a:r>
            <a:r>
              <a:rPr lang="en-US" altLang="en-US" sz="2800" dirty="0" err="1">
                <a:solidFill>
                  <a:srgbClr val="262626"/>
                </a:solidFill>
              </a:rPr>
              <a:t>katulasten</a:t>
            </a:r>
            <a:r>
              <a:rPr lang="en-US" altLang="en-US" sz="2800" dirty="0">
                <a:solidFill>
                  <a:srgbClr val="262626"/>
                </a:solidFill>
              </a:rPr>
              <a:t> </a:t>
            </a:r>
            <a:r>
              <a:rPr lang="en-US" altLang="en-US" sz="2800" dirty="0" err="1">
                <a:solidFill>
                  <a:srgbClr val="262626"/>
                </a:solidFill>
              </a:rPr>
              <a:t>kanssa</a:t>
            </a:r>
            <a:r>
              <a:rPr lang="en-US" altLang="en-US" sz="2800" dirty="0">
                <a:solidFill>
                  <a:srgbClr val="262626"/>
                </a:solidFill>
              </a:rPr>
              <a:t> </a:t>
            </a:r>
            <a:r>
              <a:rPr lang="en-US" altLang="en-US" sz="2800" dirty="0" err="1">
                <a:solidFill>
                  <a:srgbClr val="262626"/>
                </a:solidFill>
              </a:rPr>
              <a:t>Venäjällä</a:t>
            </a:r>
            <a:r>
              <a:rPr lang="en-US" altLang="en-US" sz="2800" dirty="0">
                <a:solidFill>
                  <a:srgbClr val="262626"/>
                </a:solidFill>
              </a:rPr>
              <a:t>:</a:t>
            </a:r>
            <a:r>
              <a:rPr lang="en-US" altLang="en-US" sz="2800" b="1" dirty="0">
                <a:solidFill>
                  <a:srgbClr val="262626"/>
                </a:solidFill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800" b="1" dirty="0" err="1">
                <a:solidFill>
                  <a:srgbClr val="FF0000"/>
                </a:solidFill>
              </a:rPr>
              <a:t>Uusi</a:t>
            </a:r>
            <a:r>
              <a:rPr lang="en-US" altLang="en-US" sz="2800" b="1" dirty="0">
                <a:solidFill>
                  <a:srgbClr val="FF0000"/>
                </a:solidFill>
              </a:rPr>
              <a:t> työ </a:t>
            </a:r>
            <a:r>
              <a:rPr lang="en-US" altLang="en-US" sz="2800" b="1" dirty="0" err="1">
                <a:solidFill>
                  <a:srgbClr val="FF0000"/>
                </a:solidFill>
              </a:rPr>
              <a:t>alkaa</a:t>
            </a:r>
            <a:endParaRPr lang="en-US" altLang="en-US" sz="2800" dirty="0">
              <a:solidFill>
                <a:srgbClr val="FF0000"/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683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S katupartio 1996 Auton luona">
            <a:extLst>
              <a:ext uri="{FF2B5EF4-FFF2-40B4-BE49-F238E27FC236}">
                <a16:creationId xmlns:a16="http://schemas.microsoft.com/office/drawing/2014/main" id="{2D2758CE-02AD-474C-B819-08E3D27CD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836"/>
          <a:stretch/>
        </p:blipFill>
        <p:spPr bwMode="auto">
          <a:xfrm>
            <a:off x="3941915" y="1926066"/>
            <a:ext cx="8250085" cy="493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796B313A-D5ED-4E5D-888F-79041BAFE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5059889" cy="3903966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0899E2A-2AF5-45EE-A824-3F5D9AD609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3309" y="-1"/>
            <a:ext cx="5878691" cy="2884987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4866D98E-10BA-48AF-BA28-EF9BB9501B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8111" y="-2917"/>
            <a:ext cx="3095077" cy="2884986"/>
          </a:xfrm>
          <a:prstGeom prst="rect">
            <a:avLst/>
          </a:prstGeom>
        </p:spPr>
      </p:pic>
      <p:pic>
        <p:nvPicPr>
          <p:cNvPr id="10" name="Kuva 9" descr="Kuva, joka sisältää kohteen henkilö, ruoka, poika, pöytä&#10;&#10;Kuvaus luotu automaattisesti">
            <a:extLst>
              <a:ext uri="{FF2B5EF4-FFF2-40B4-BE49-F238E27FC236}">
                <a16:creationId xmlns:a16="http://schemas.microsoft.com/office/drawing/2014/main" id="{C953CEC6-098B-4AFF-AE69-A38D3B5F06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3"/>
          <a:stretch/>
        </p:blipFill>
        <p:spPr>
          <a:xfrm>
            <a:off x="1796632" y="3903963"/>
            <a:ext cx="3396067" cy="2954035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ED6FE9F-17A1-4072-AFA5-63D8481C9C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1214" y="1343310"/>
            <a:ext cx="3018553" cy="3045808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BD94B4D2-0E83-4E46-8100-5986BE6E0659}"/>
              </a:ext>
            </a:extLst>
          </p:cNvPr>
          <p:cNvSpPr txBox="1"/>
          <p:nvPr/>
        </p:nvSpPr>
        <p:spPr>
          <a:xfrm>
            <a:off x="3766848" y="1698403"/>
            <a:ext cx="26631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dirty="0" err="1">
                <a:latin typeface="+mj-lt"/>
              </a:rPr>
              <a:t>Katuparti-omme</a:t>
            </a:r>
            <a:r>
              <a:rPr lang="fi-FI" sz="3200" dirty="0">
                <a:latin typeface="+mj-lt"/>
              </a:rPr>
              <a:t> ruokki, vaatetti ja kylvetti lapsia.</a:t>
            </a:r>
          </a:p>
        </p:txBody>
      </p:sp>
      <p:pic>
        <p:nvPicPr>
          <p:cNvPr id="14" name="Kuva 13" descr="Kuva, joka sisältää kohteen henkilö, ruoka, syöminen, lapsi&#10;&#10;Kuvaus luotu automaattisesti">
            <a:extLst>
              <a:ext uri="{FF2B5EF4-FFF2-40B4-BE49-F238E27FC236}">
                <a16:creationId xmlns:a16="http://schemas.microsoft.com/office/drawing/2014/main" id="{E1488867-B64F-4377-8A81-D3E0F7F76C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903964"/>
            <a:ext cx="1838887" cy="295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1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>
            <a:extLst>
              <a:ext uri="{FF2B5EF4-FFF2-40B4-BE49-F238E27FC236}">
                <a16:creationId xmlns:a16="http://schemas.microsoft.com/office/drawing/2014/main" id="{48619EF5-F0B1-4ABD-AE74-F422ED427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064" y="790882"/>
            <a:ext cx="10785987" cy="606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F96F502E-63FF-44E0-905B-F5D666C6C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665" y="1382615"/>
            <a:ext cx="8286386" cy="5102036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397AFC85-6E72-47ED-AF22-1FC1DA965857}"/>
              </a:ext>
            </a:extLst>
          </p:cNvPr>
          <p:cNvSpPr txBox="1"/>
          <p:nvPr/>
        </p:nvSpPr>
        <p:spPr>
          <a:xfrm>
            <a:off x="2786089" y="373350"/>
            <a:ext cx="8778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”He asuvat meidän näyssämme!”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5BFDBFA0-1850-42A4-8710-B39296F56D1D}"/>
              </a:ext>
            </a:extLst>
          </p:cNvPr>
          <p:cNvSpPr txBox="1"/>
          <p:nvPr/>
        </p:nvSpPr>
        <p:spPr>
          <a:xfrm>
            <a:off x="735105" y="3620716"/>
            <a:ext cx="2978477" cy="2864059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Yhteensä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14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turvakotia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toiminta-keskusta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29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Kuva 3" descr="Kuva, joka sisältää kohteen henkilö, lapsi, aita, pieni&#10;&#10;Kuvaus luotu automaattisesti">
            <a:extLst>
              <a:ext uri="{FF2B5EF4-FFF2-40B4-BE49-F238E27FC236}">
                <a16:creationId xmlns:a16="http://schemas.microsoft.com/office/drawing/2014/main" id="{1056DE1C-6959-4617-A56C-7382A2B2E2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D51813F7-C78B-49FC-B523-AC08A0138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23" y="3429000"/>
            <a:ext cx="3128838" cy="3172069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DED52510-8E6C-4E1E-8CD4-C4FA03942E01}"/>
              </a:ext>
            </a:extLst>
          </p:cNvPr>
          <p:cNvSpPr txBox="1"/>
          <p:nvPr/>
        </p:nvSpPr>
        <p:spPr>
          <a:xfrm>
            <a:off x="242023" y="-87088"/>
            <a:ext cx="35530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0" i="1" dirty="0">
                <a:latin typeface="Edwardian Script ITC" panose="030303020407070D0804" pitchFamily="66" charset="0"/>
              </a:rPr>
              <a:t>Diana</a:t>
            </a:r>
          </a:p>
        </p:txBody>
      </p:sp>
    </p:spTree>
    <p:extLst>
      <p:ext uri="{BB962C8B-B14F-4D97-AF65-F5344CB8AC3E}">
        <p14:creationId xmlns:p14="http://schemas.microsoft.com/office/powerpoint/2010/main" val="375664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sanomalehti, valokuva, henkilöt&#10;&#10;Kuvaus luotu automaattisesti">
            <a:extLst>
              <a:ext uri="{FF2B5EF4-FFF2-40B4-BE49-F238E27FC236}">
                <a16:creationId xmlns:a16="http://schemas.microsoft.com/office/drawing/2014/main" id="{312E4A22-5B71-48FF-A99E-7021A9A917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29753B32-9B76-488F-8174-847BC3713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68" y="1856473"/>
            <a:ext cx="4857136" cy="491549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7937BC9B-FE51-44F1-A0AF-F1C276783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3805" y="433051"/>
            <a:ext cx="2653553" cy="2686666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FAF739A3-B850-4E26-AAE6-586AE1E6E465}"/>
              </a:ext>
            </a:extLst>
          </p:cNvPr>
          <p:cNvSpPr txBox="1"/>
          <p:nvPr/>
        </p:nvSpPr>
        <p:spPr>
          <a:xfrm>
            <a:off x="9413805" y="868443"/>
            <a:ext cx="26535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i="1" dirty="0">
                <a:solidFill>
                  <a:schemeClr val="bg1"/>
                </a:solidFill>
              </a:rPr>
              <a:t>”Minä johda-</a:t>
            </a:r>
          </a:p>
          <a:p>
            <a:pPr algn="ctr"/>
            <a:r>
              <a:rPr lang="fi-FI" sz="2800" i="1" dirty="0" err="1">
                <a:solidFill>
                  <a:schemeClr val="bg1"/>
                </a:solidFill>
              </a:rPr>
              <a:t>tan</a:t>
            </a:r>
            <a:r>
              <a:rPr lang="fi-FI" sz="2800" i="1" dirty="0">
                <a:solidFill>
                  <a:schemeClr val="bg1"/>
                </a:solidFill>
              </a:rPr>
              <a:t> heitä kun </a:t>
            </a:r>
          </a:p>
          <a:p>
            <a:pPr algn="ctr"/>
            <a:r>
              <a:rPr lang="fi-FI" sz="2800" i="1" dirty="0">
                <a:solidFill>
                  <a:schemeClr val="bg1"/>
                </a:solidFill>
              </a:rPr>
              <a:t>he kulkevat rukoillen.”</a:t>
            </a:r>
            <a:endParaRPr lang="fi-FI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54F485BB-2909-493D-9432-4FCE892F1A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1A84C44-DFE2-4CDB-A21C-002878BE9731}"/>
              </a:ext>
            </a:extLst>
          </p:cNvPr>
          <p:cNvSpPr txBox="1">
            <a:spLocks/>
          </p:cNvSpPr>
          <p:nvPr/>
        </p:nvSpPr>
        <p:spPr>
          <a:xfrm>
            <a:off x="303620" y="5311857"/>
            <a:ext cx="8817428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65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paikallista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työntekijää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ja 450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vapaaehtoista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Kuva 10">
            <a:extLst>
              <a:ext uri="{FF2B5EF4-FFF2-40B4-BE49-F238E27FC236}">
                <a16:creationId xmlns:a16="http://schemas.microsoft.com/office/drawing/2014/main" id="{39B0CA84-36E2-4D9D-AB52-1C5609DC86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5"/>
          <a:stretch/>
        </p:blipFill>
        <p:spPr>
          <a:xfrm>
            <a:off x="9121058" y="3858327"/>
            <a:ext cx="2767312" cy="2767312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42753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475</Words>
  <Application>Microsoft Office PowerPoint</Application>
  <PresentationFormat>Widescreen</PresentationFormat>
  <Paragraphs>93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Berlin Sans FB Demi</vt:lpstr>
      <vt:lpstr>Calibri</vt:lpstr>
      <vt:lpstr>Calibri Light</vt:lpstr>
      <vt:lpstr>Comic Sans MS</vt:lpstr>
      <vt:lpstr>Edwardian Script ITC</vt:lpstr>
      <vt:lpstr>Franklin Gothic Demi Cond</vt:lpstr>
      <vt:lpstr>Impact</vt:lpstr>
      <vt:lpstr>Office-teema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Tue työtä taloudellisesti  </vt:lpstr>
      <vt:lpstr>PowerPoint Presentation</vt:lpstr>
      <vt:lpstr>Osta Mission Possiblen tukituotteita</vt:lpstr>
      <vt:lpstr>PowerPoint Presentation</vt:lpstr>
      <vt:lpstr>Tule mukaan vapaaehtoistyöhön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Päivi Ranta</dc:creator>
  <cp:lastModifiedBy>User</cp:lastModifiedBy>
  <cp:revision>26</cp:revision>
  <dcterms:created xsi:type="dcterms:W3CDTF">2020-01-17T08:07:09Z</dcterms:created>
  <dcterms:modified xsi:type="dcterms:W3CDTF">2020-02-04T15:21:27Z</dcterms:modified>
</cp:coreProperties>
</file>